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3" r:id="rId30"/>
    <p:sldId id="284" r:id="rId31"/>
    <p:sldId id="285" r:id="rId32"/>
    <p:sldId id="287" r:id="rId33"/>
    <p:sldId id="288" r:id="rId34"/>
    <p:sldId id="289" r:id="rId35"/>
    <p:sldId id="290"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858585"/>
        </a:fontRef>
        <a:srgbClr val="858585"/>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wholeTbl>
    <a:band2H>
      <a:tcTxStyle/>
      <a:tcStyle>
        <a:tcBdr/>
        <a:fill>
          <a:solidFill>
            <a:srgbClr val="B9C4C8">
              <a:alpha val="30000"/>
            </a:srgbClr>
          </a:solidFill>
        </a:fill>
      </a:tcStyle>
    </a:band2H>
    <a:firstCol>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12700" cap="flat">
              <a:solidFill>
                <a:srgbClr val="4780AA"/>
              </a:solidFill>
              <a:prstDash val="solid"/>
              <a:miter lim="400000"/>
            </a:ln>
          </a:left>
          <a:right>
            <a:ln w="12700" cap="flat">
              <a:solidFill>
                <a:srgbClr val="4780AA"/>
              </a:solidFill>
              <a:prstDash val="solid"/>
              <a:miter lim="400000"/>
            </a:ln>
          </a:right>
          <a:top>
            <a:ln w="254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lastRow>
    <a:firstRow>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C4C4C4">
              <a:alpha val="30000"/>
            </a:srgbClr>
          </a:solidFill>
        </a:fill>
      </a:tcStyle>
    </a:band2H>
    <a:firstCol>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4B4B4B"/>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lastRow>
    <a:firstRow>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D5CBC0">
              <a:alpha val="39000"/>
            </a:srgbClr>
          </a:solidFill>
        </a:fill>
      </a:tcStyle>
    </a:band2H>
    <a:firstCol>
      <a:tcTxStyle b="off" i="off">
        <a:fontRef idx="minor">
          <a:srgbClr val="858585"/>
        </a:fontRef>
        <a:srgbClr val="858585"/>
      </a:tcTxStyle>
      <a:tcStyle>
        <a:tcBdr>
          <a:left>
            <a:ln w="12700" cap="flat">
              <a:solidFill>
                <a:srgbClr val="868685"/>
              </a:solidFill>
              <a:prstDash val="solid"/>
              <a:miter lim="400000"/>
            </a:ln>
          </a:left>
          <a:right>
            <a:ln w="12700" cap="flat">
              <a:solidFill>
                <a:srgbClr val="868685"/>
              </a:solidFill>
              <a:prstDash val="solid"/>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noFill/>
        </a:fill>
      </a:tcStyle>
    </a:wholeTbl>
    <a:band2H>
      <a:tcTxStyle/>
      <a:tcStyle>
        <a:tcBdr/>
        <a:fill>
          <a:solidFill>
            <a:srgbClr val="685948">
              <a:alpha val="15000"/>
            </a:srgbClr>
          </a:solidFill>
        </a:fill>
      </a:tcStyle>
    </a:band2H>
    <a:firstCol>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160F02">
                  <a:alpha val="70000"/>
                </a:srgbClr>
              </a:solidFill>
              <a:prstDash val="solid"/>
              <a:miter lim="400000"/>
            </a:ln>
          </a:top>
          <a:bottom>
            <a:ln w="25400" cap="flat">
              <a:solidFill>
                <a:srgbClr val="160F02">
                  <a:alpha val="70000"/>
                </a:srgbClr>
              </a:solidFill>
              <a:prstDash val="solid"/>
              <a:miter lim="400000"/>
            </a:ln>
          </a:bottom>
          <a:insideH>
            <a:ln w="25400" cap="flat">
              <a:solidFill>
                <a:srgbClr val="160F02">
                  <a:alpha val="70000"/>
                </a:srgbClr>
              </a:solidFill>
              <a:prstDash val="solid"/>
              <a:miter lim="400000"/>
            </a:ln>
          </a:insideH>
          <a:insideV>
            <a:ln w="25400"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0" cap="flat">
              <a:solidFill>
                <a:schemeClr val="accent5">
                  <a:hueOff val="61010"/>
                  <a:satOff val="20460"/>
                  <a:lumOff val="-2197"/>
                  <a:alpha val="62000"/>
                </a:schemeClr>
              </a:solidFill>
              <a:prstDash val="solid"/>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12700" cap="flat">
              <a:noFill/>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254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224" y="-21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1338675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917700"/>
            <a:ext cx="10464800" cy="2794000"/>
          </a:xfrm>
          <a:prstGeom prst="rect">
            <a:avLst/>
          </a:prstGeom>
        </p:spPr>
        <p:txBody>
          <a:bodyPr anchor="b"/>
          <a:lstStyle>
            <a:lvl1pPr>
              <a:defRPr sz="9500"/>
            </a:lvl1pPr>
          </a:lstStyle>
          <a:p>
            <a:r>
              <a:t>Texte du titre</a:t>
            </a:r>
          </a:p>
        </p:txBody>
      </p:sp>
      <p:sp>
        <p:nvSpPr>
          <p:cNvPr id="12" name="Shape 12"/>
          <p:cNvSpPr>
            <a:spLocks noGrp="1"/>
          </p:cNvSpPr>
          <p:nvPr>
            <p:ph type="body" sz="quarter" idx="1"/>
          </p:nvPr>
        </p:nvSpPr>
        <p:spPr>
          <a:xfrm>
            <a:off x="1270000" y="5016500"/>
            <a:ext cx="10464800" cy="12700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Texte niveau 1</a:t>
            </a:r>
          </a:p>
          <a:p>
            <a:pPr lvl="1"/>
            <a:r>
              <a:t>Texte niveau 2</a:t>
            </a:r>
          </a:p>
          <a:p>
            <a:pPr lvl="2"/>
            <a:r>
              <a:t>Texte niveau 3</a:t>
            </a:r>
          </a:p>
          <a:p>
            <a:pPr lvl="3"/>
            <a:r>
              <a:t>Texte niveau 4</a:t>
            </a:r>
          </a:p>
          <a:p>
            <a:pPr lvl="4"/>
            <a:r>
              <a:t>Texte niveau 5</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4279900"/>
            <a:ext cx="10464800" cy="660400"/>
          </a:xfrm>
          <a:prstGeom prst="rect">
            <a:avLst/>
          </a:prstGeom>
        </p:spPr>
        <p:txBody>
          <a:bodyPr>
            <a:spAutoFit/>
          </a:bodyPr>
          <a:lstStyle>
            <a:lvl1pPr marL="0" indent="0" algn="ctr">
              <a:spcBef>
                <a:spcPts val="0"/>
              </a:spcBef>
              <a:buSzTx/>
              <a:buNone/>
              <a:defRPr sz="4000">
                <a:solidFill>
                  <a:srgbClr val="45A7DE"/>
                </a:solidFill>
              </a:defRPr>
            </a:lvl1pPr>
          </a:lstStyle>
          <a:p>
            <a:r>
              <a:t>« Saisissez une citation ici. »</a:t>
            </a:r>
          </a:p>
        </p:txBody>
      </p:sp>
      <p:sp>
        <p:nvSpPr>
          <p:cNvPr id="94" name="Shape 94"/>
          <p:cNvSpPr>
            <a:spLocks noGrp="1"/>
          </p:cNvSpPr>
          <p:nvPr>
            <p:ph type="body" sz="quarter" idx="14"/>
          </p:nvPr>
        </p:nvSpPr>
        <p:spPr>
          <a:xfrm>
            <a:off x="1270000" y="6362700"/>
            <a:ext cx="10464800" cy="596900"/>
          </a:xfrm>
          <a:prstGeom prst="rect">
            <a:avLst/>
          </a:prstGeom>
        </p:spPr>
        <p:txBody>
          <a:bodyPr anchor="t">
            <a:spAutoFit/>
          </a:bodyPr>
          <a:lstStyle>
            <a:lvl1pPr marL="0" indent="0" algn="ctr">
              <a:spcBef>
                <a:spcPts val="0"/>
              </a:spcBef>
              <a:buSzTx/>
              <a:buNone/>
              <a:defRPr sz="3600"/>
            </a:lvl1pPr>
          </a:lstStyle>
          <a:p>
            <a:r>
              <a:t>-Gilles Allain</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307138" y="649152"/>
            <a:ext cx="10401301" cy="5856302"/>
          </a:xfrm>
          <a:prstGeom prst="rect">
            <a:avLst/>
          </a:prstGeom>
          <a:ln w="9525">
            <a:round/>
          </a:ln>
        </p:spPr>
        <p:txBody>
          <a:bodyPr lIns="91439" tIns="45719" rIns="91439" bIns="45719" anchor="t">
            <a:noAutofit/>
          </a:bodyPr>
          <a:lstStyle/>
          <a:p>
            <a:endParaRPr/>
          </a:p>
        </p:txBody>
      </p:sp>
      <p:sp>
        <p:nvSpPr>
          <p:cNvPr id="21" name="Shape 21"/>
          <p:cNvSpPr>
            <a:spLocks noGrp="1"/>
          </p:cNvSpPr>
          <p:nvPr>
            <p:ph type="title"/>
          </p:nvPr>
        </p:nvSpPr>
        <p:spPr>
          <a:xfrm>
            <a:off x="1270000" y="6604000"/>
            <a:ext cx="10464800" cy="1651000"/>
          </a:xfrm>
          <a:prstGeom prst="rect">
            <a:avLst/>
          </a:prstGeom>
        </p:spPr>
        <p:txBody>
          <a:bodyPr anchor="b"/>
          <a:lstStyle>
            <a:lvl1pPr>
              <a:defRPr sz="9500"/>
            </a:lvl1pPr>
          </a:lstStyle>
          <a:p>
            <a:r>
              <a:t>Texte du titre</a:t>
            </a:r>
          </a:p>
        </p:txBody>
      </p:sp>
      <p:sp>
        <p:nvSpPr>
          <p:cNvPr id="22" name="Shape 22"/>
          <p:cNvSpPr>
            <a:spLocks noGrp="1"/>
          </p:cNvSpPr>
          <p:nvPr>
            <p:ph type="body" sz="quarter" idx="1"/>
          </p:nvPr>
        </p:nvSpPr>
        <p:spPr>
          <a:xfrm>
            <a:off x="1270000" y="8331200"/>
            <a:ext cx="10464800" cy="12700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Texte niveau 1</a:t>
            </a:r>
          </a:p>
          <a:p>
            <a:pPr lvl="1"/>
            <a:r>
              <a:t>Texte niveau 2</a:t>
            </a:r>
          </a:p>
          <a:p>
            <a:pPr lvl="2"/>
            <a:r>
              <a:t>Texte niveau 3</a:t>
            </a:r>
          </a:p>
          <a:p>
            <a:pPr lvl="3"/>
            <a:r>
              <a:t>Texte niveau 4</a:t>
            </a:r>
          </a:p>
          <a:p>
            <a:pPr lvl="4"/>
            <a:r>
              <a:t>Texte niveau 5</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Shape 30"/>
          <p:cNvSpPr>
            <a:spLocks noGrp="1"/>
          </p:cNvSpPr>
          <p:nvPr>
            <p:ph type="title"/>
          </p:nvPr>
        </p:nvSpPr>
        <p:spPr>
          <a:xfrm>
            <a:off x="1270000" y="2844800"/>
            <a:ext cx="10464800" cy="4064000"/>
          </a:xfrm>
          <a:prstGeom prst="rect">
            <a:avLst/>
          </a:prstGeom>
        </p:spPr>
        <p:txBody>
          <a:bodyPr/>
          <a:lstStyle>
            <a:lvl1pPr>
              <a:defRPr sz="9500"/>
            </a:lvl1pPr>
          </a:lstStyle>
          <a:p>
            <a:r>
              <a:t>Texte du titre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72250" y="812800"/>
            <a:ext cx="5753100" cy="7670800"/>
          </a:xfrm>
          <a:prstGeom prst="rect">
            <a:avLst/>
          </a:prstGeom>
          <a:ln w="9525">
            <a:round/>
          </a:ln>
        </p:spPr>
        <p:txBody>
          <a:bodyPr lIns="91439" tIns="45719" rIns="91439" bIns="45719" anchor="t">
            <a:noAutofit/>
          </a:bodyPr>
          <a:lstStyle/>
          <a:p>
            <a:endParaRPr/>
          </a:p>
        </p:txBody>
      </p:sp>
      <p:sp>
        <p:nvSpPr>
          <p:cNvPr id="39" name="Shape 39"/>
          <p:cNvSpPr>
            <a:spLocks noGrp="1"/>
          </p:cNvSpPr>
          <p:nvPr>
            <p:ph type="title"/>
          </p:nvPr>
        </p:nvSpPr>
        <p:spPr>
          <a:xfrm>
            <a:off x="381000" y="1409700"/>
            <a:ext cx="5867400" cy="3302000"/>
          </a:xfrm>
          <a:prstGeom prst="rect">
            <a:avLst/>
          </a:prstGeom>
        </p:spPr>
        <p:txBody>
          <a:bodyPr anchor="b"/>
          <a:lstStyle/>
          <a:p>
            <a:r>
              <a:t>Texte du titre</a:t>
            </a:r>
          </a:p>
        </p:txBody>
      </p:sp>
      <p:sp>
        <p:nvSpPr>
          <p:cNvPr id="40" name="Shape 40"/>
          <p:cNvSpPr>
            <a:spLocks noGrp="1"/>
          </p:cNvSpPr>
          <p:nvPr>
            <p:ph type="body" sz="quarter" idx="1"/>
          </p:nvPr>
        </p:nvSpPr>
        <p:spPr>
          <a:xfrm>
            <a:off x="381000" y="4787900"/>
            <a:ext cx="5867400" cy="37211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r>
              <a:t>Texte niveau 1</a:t>
            </a:r>
          </a:p>
          <a:p>
            <a:pPr lvl="1"/>
            <a:r>
              <a:t>Texte niveau 2</a:t>
            </a:r>
          </a:p>
          <a:p>
            <a:pPr lvl="2"/>
            <a:r>
              <a:t>Texte niveau 3</a:t>
            </a:r>
          </a:p>
          <a:p>
            <a:pPr lvl="3"/>
            <a:r>
              <a:t>Texte niveau 4</a:t>
            </a:r>
          </a:p>
          <a:p>
            <a:pPr lvl="4"/>
            <a:r>
              <a:t>Texte niveau 5</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Texte du titre</a:t>
            </a:r>
          </a:p>
        </p:txBody>
      </p:sp>
      <p:sp>
        <p:nvSpPr>
          <p:cNvPr id="49" name="Shape 4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Texte du titre</a:t>
            </a:r>
          </a:p>
        </p:txBody>
      </p:sp>
      <p:sp>
        <p:nvSpPr>
          <p:cNvPr id="57" name="Shape 57"/>
          <p:cNvSpPr>
            <a:spLocks noGrp="1"/>
          </p:cNvSpPr>
          <p:nvPr>
            <p:ph type="body" idx="1"/>
          </p:nvPr>
        </p:nvSpPr>
        <p:spPr>
          <a:xfrm>
            <a:off x="1270000" y="2768600"/>
            <a:ext cx="10464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7277100" y="2578100"/>
            <a:ext cx="4457700" cy="5943600"/>
          </a:xfrm>
          <a:prstGeom prst="rect">
            <a:avLst/>
          </a:prstGeom>
          <a:ln w="9525">
            <a:round/>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Texte du titre</a:t>
            </a:r>
          </a:p>
        </p:txBody>
      </p:sp>
      <p:sp>
        <p:nvSpPr>
          <p:cNvPr id="67" name="Shape 67"/>
          <p:cNvSpPr>
            <a:spLocks noGrp="1"/>
          </p:cNvSpPr>
          <p:nvPr>
            <p:ph type="body" sz="half" idx="1"/>
          </p:nvPr>
        </p:nvSpPr>
        <p:spPr>
          <a:xfrm>
            <a:off x="1270000" y="2768600"/>
            <a:ext cx="5461000" cy="5715000"/>
          </a:xfrm>
          <a:prstGeom prst="rect">
            <a:avLst/>
          </a:prstGeom>
        </p:spPr>
        <p:txBody>
          <a:bodyPr/>
          <a:lstStyle>
            <a:lvl1pPr marL="444500" indent="-444500">
              <a:spcBef>
                <a:spcPts val="3800"/>
              </a:spcBef>
              <a:buSzPct val="50000"/>
              <a:buBlip>
                <a:blip r:embed="rId2"/>
              </a:buBlip>
              <a:defRPr sz="3600"/>
            </a:lvl1pPr>
            <a:lvl2pPr marL="889000" indent="-444500">
              <a:spcBef>
                <a:spcPts val="3800"/>
              </a:spcBef>
              <a:buSzPct val="50000"/>
              <a:buBlip>
                <a:blip r:embed="rId2"/>
              </a:buBlip>
              <a:defRPr sz="3600"/>
            </a:lvl2pPr>
            <a:lvl3pPr marL="1333500" indent="-444500">
              <a:spcBef>
                <a:spcPts val="3800"/>
              </a:spcBef>
              <a:buSzPct val="50000"/>
              <a:buBlip>
                <a:blip r:embed="rId2"/>
              </a:buBlip>
              <a:defRPr sz="3600"/>
            </a:lvl3pPr>
            <a:lvl4pPr marL="1778000" indent="-444500">
              <a:spcBef>
                <a:spcPts val="3800"/>
              </a:spcBef>
              <a:buSzPct val="50000"/>
              <a:buBlip>
                <a:blip r:embed="rId2"/>
              </a:buBlip>
              <a:defRPr sz="3600"/>
            </a:lvl4pPr>
            <a:lvl5pPr marL="2222500" indent="-444500">
              <a:spcBef>
                <a:spcPts val="3800"/>
              </a:spcBef>
              <a:buSzPct val="50000"/>
              <a:buBlip>
                <a:blip r:embed="rId2"/>
              </a:buBlip>
              <a:defRPr sz="3600"/>
            </a:lvl5pPr>
          </a:lstStyle>
          <a:p>
            <a:r>
              <a:t>Texte niveau 1</a:t>
            </a:r>
          </a:p>
          <a:p>
            <a:pPr lvl="1"/>
            <a:r>
              <a:t>Texte niveau 2</a:t>
            </a:r>
          </a:p>
          <a:p>
            <a:pPr lvl="2"/>
            <a:r>
              <a:t>Texte niveau 3</a:t>
            </a:r>
          </a:p>
          <a:p>
            <a:pPr lvl="3"/>
            <a:r>
              <a:t>Texte niveau 4</a:t>
            </a:r>
          </a:p>
          <a:p>
            <a:pPr lvl="4"/>
            <a:r>
              <a:t>Texte niveau 5</a:t>
            </a:r>
          </a:p>
        </p:txBody>
      </p:sp>
      <p:sp>
        <p:nvSpPr>
          <p:cNvPr id="68" name="Shape 6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Shape 7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rot="21600000">
            <a:off x="7063543" y="473144"/>
            <a:ext cx="5554134" cy="4165601"/>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quarter" idx="14"/>
          </p:nvPr>
        </p:nvSpPr>
        <p:spPr>
          <a:xfrm rot="21600000">
            <a:off x="7095370" y="5018682"/>
            <a:ext cx="5520268" cy="41402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idx="15"/>
          </p:nvPr>
        </p:nvSpPr>
        <p:spPr>
          <a:xfrm>
            <a:off x="266700" y="482600"/>
            <a:ext cx="6502400" cy="8669867"/>
          </a:xfrm>
          <a:prstGeom prst="rect">
            <a:avLst/>
          </a:prstGeom>
          <a:ln w="9525">
            <a:round/>
          </a:ln>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Texte niveau 1</a:t>
            </a:r>
          </a:p>
          <a:p>
            <a:pPr lvl="1"/>
            <a:r>
              <a:t>Texte niveau 2</a:t>
            </a:r>
          </a:p>
          <a:p>
            <a:pPr lvl="2"/>
            <a:r>
              <a:t>Texte niveau 3</a:t>
            </a:r>
          </a:p>
          <a:p>
            <a:pPr lvl="3"/>
            <a:r>
              <a:t>Texte niveau 4</a:t>
            </a:r>
          </a:p>
          <a:p>
            <a:pPr lvl="4"/>
            <a:r>
              <a:t>Texte niveau 5</a:t>
            </a:r>
          </a:p>
        </p:txBody>
      </p:sp>
      <p:sp>
        <p:nvSpPr>
          <p:cNvPr id="3" name="Shape 3"/>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 du titre</a:t>
            </a:r>
          </a:p>
        </p:txBody>
      </p:sp>
      <p:sp>
        <p:nvSpPr>
          <p:cNvPr id="4" name="Shape 4"/>
          <p:cNvSpPr>
            <a:spLocks noGrp="1"/>
          </p:cNvSpPr>
          <p:nvPr>
            <p:ph type="sldNum" sz="quarter" idx="2"/>
          </p:nvPr>
        </p:nvSpPr>
        <p:spPr>
          <a:xfrm>
            <a:off x="6311901" y="9271000"/>
            <a:ext cx="374905" cy="355600"/>
          </a:xfrm>
          <a:prstGeom prst="rect">
            <a:avLst/>
          </a:prstGeom>
          <a:ln w="12700">
            <a:miter lim="400000"/>
          </a:ln>
        </p:spPr>
        <p:txBody>
          <a:bodyPr wrap="none" lIns="50800" tIns="50800" rIns="50800" bIns="50800">
            <a:spAutoFit/>
          </a:bodyPr>
          <a:lstStyle>
            <a:lvl1pPr>
              <a:defRPr sz="1800">
                <a:solidFill>
                  <a:srgbClr val="868686"/>
                </a:solidFill>
              </a:defRPr>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45A7DE"/>
          </a:solidFill>
          <a:uFillTx/>
          <a:latin typeface="+mn-lt"/>
          <a:ea typeface="+mn-ea"/>
          <a:cs typeface="+mn-cs"/>
          <a:sym typeface="Marker Felt"/>
        </a:defRPr>
      </a:lvl9pPr>
    </p:titleStyle>
    <p:bodyStyle>
      <a:lvl1pPr marL="635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1pPr>
      <a:lvl2pPr marL="1270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2pPr>
      <a:lvl3pPr marL="1905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3pPr>
      <a:lvl4pPr marL="2540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4pPr>
      <a:lvl5pPr marL="3175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5pPr>
      <a:lvl6pPr marL="3810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6pPr>
      <a:lvl7pPr marL="4445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7pPr>
      <a:lvl8pPr marL="5080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8pPr>
      <a:lvl9pPr marL="5715000" marR="0" indent="-635000" algn="l" defTabSz="584200" rtl="0" latinLnBrk="0">
        <a:lnSpc>
          <a:spcPct val="100000"/>
        </a:lnSpc>
        <a:spcBef>
          <a:spcPts val="4200"/>
        </a:spcBef>
        <a:spcAft>
          <a:spcPts val="0"/>
        </a:spcAft>
        <a:buClrTx/>
        <a:buSzPct val="47000"/>
        <a:buFontTx/>
        <a:buBlip>
          <a:blip r:embed="rId15"/>
        </a:buBlip>
        <a:tabLst/>
        <a:defRPr sz="4600" b="0" i="0" u="none" strike="noStrike" cap="none" spc="0" baseline="0">
          <a:ln>
            <a:noFill/>
          </a:ln>
          <a:solidFill>
            <a:srgbClr val="858585"/>
          </a:solidFill>
          <a:uFillTx/>
          <a:latin typeface="+mn-lt"/>
          <a:ea typeface="+mn-ea"/>
          <a:cs typeface="+mn-cs"/>
          <a:sym typeface="Marker Fel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folios.onisep.fr/saml/login?_pre_saml_idp=arena&amp;_saml_idp="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reformeducollege.ac-versailles.fr"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70000" y="5026562"/>
            <a:ext cx="10464801" cy="884019"/>
          </a:xfrm>
          <a:prstGeom prst="rect">
            <a:avLst/>
          </a:prstGeom>
        </p:spPr>
        <p:txBody>
          <a:bodyPr>
            <a:normAutofit fontScale="90000"/>
          </a:bodyPr>
          <a:lstStyle>
            <a:lvl1pPr defTabSz="566674">
              <a:defRPr sz="5723"/>
            </a:lvl1pPr>
          </a:lstStyle>
          <a:p>
            <a:r>
              <a:rPr lang="fr-FR" dirty="0" smtClean="0"/>
              <a:t/>
            </a:r>
            <a:br>
              <a:rPr lang="fr-FR" dirty="0" smtClean="0"/>
            </a:br>
            <a:r>
              <a:rPr lang="fr-FR" dirty="0"/>
              <a:t/>
            </a:r>
            <a:br>
              <a:rPr lang="fr-FR" dirty="0"/>
            </a:br>
            <a:r>
              <a:rPr lang="fr-FR" dirty="0" smtClean="0"/>
              <a:t/>
            </a:r>
            <a:br>
              <a:rPr lang="fr-FR" dirty="0" smtClean="0"/>
            </a:br>
            <a:r>
              <a:rPr dirty="0" smtClean="0"/>
              <a:t>COMMENT </a:t>
            </a:r>
            <a:r>
              <a:rPr dirty="0"/>
              <a:t>S’APPROPRIER LE LSU ?</a:t>
            </a:r>
          </a:p>
        </p:txBody>
      </p:sp>
      <p:sp>
        <p:nvSpPr>
          <p:cNvPr id="120" name="Shape 120"/>
          <p:cNvSpPr>
            <a:spLocks noGrp="1"/>
          </p:cNvSpPr>
          <p:nvPr>
            <p:ph type="subTitle" sz="quarter" idx="1"/>
          </p:nvPr>
        </p:nvSpPr>
        <p:spPr>
          <a:xfrm>
            <a:off x="1245816" y="988368"/>
            <a:ext cx="10464801" cy="2284587"/>
          </a:xfrm>
          <a:prstGeom prst="rect">
            <a:avLst/>
          </a:prstGeom>
        </p:spPr>
        <p:txBody>
          <a:bodyPr>
            <a:normAutofit fontScale="92500" lnSpcReduction="20000"/>
          </a:bodyPr>
          <a:lstStyle>
            <a:lvl1pPr defTabSz="525779">
              <a:defRPr sz="5850" cap="all">
                <a:solidFill>
                  <a:schemeClr val="accent1"/>
                </a:solidFill>
              </a:defRPr>
            </a:lvl1pPr>
          </a:lstStyle>
          <a:p>
            <a:r>
              <a:rPr dirty="0"/>
              <a:t>Comment </a:t>
            </a:r>
            <a:r>
              <a:rPr dirty="0" err="1"/>
              <a:t>enseigner</a:t>
            </a:r>
            <a:r>
              <a:rPr dirty="0"/>
              <a:t> et </a:t>
            </a:r>
            <a:r>
              <a:rPr dirty="0" err="1"/>
              <a:t>évaluer</a:t>
            </a:r>
            <a:r>
              <a:rPr dirty="0"/>
              <a:t> les </a:t>
            </a:r>
            <a:r>
              <a:rPr dirty="0" err="1"/>
              <a:t>compétences</a:t>
            </a:r>
            <a:r>
              <a:rPr dirty="0"/>
              <a:t> </a:t>
            </a:r>
            <a:r>
              <a:rPr dirty="0" err="1"/>
              <a:t>en</a:t>
            </a:r>
            <a:r>
              <a:rPr dirty="0"/>
              <a:t> 3e PP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normAutofit fontScale="90000"/>
          </a:bodyPr>
          <a:lstStyle/>
          <a:p>
            <a:r>
              <a:t>EXEMPLE PHYSIQUE-CHIMIE</a:t>
            </a:r>
          </a:p>
        </p:txBody>
      </p:sp>
      <p:sp>
        <p:nvSpPr>
          <p:cNvPr id="207" name="Shape 207"/>
          <p:cNvSpPr>
            <a:spLocks noGrp="1"/>
          </p:cNvSpPr>
          <p:nvPr>
            <p:ph type="body" idx="1"/>
          </p:nvPr>
        </p:nvSpPr>
        <p:spPr>
          <a:prstGeom prst="rect">
            <a:avLst/>
          </a:prstGeom>
        </p:spPr>
        <p:txBody>
          <a:bodyPr>
            <a:normAutofit fontScale="92500"/>
          </a:bodyPr>
          <a:lstStyle/>
          <a:p>
            <a:pPr marL="0" indent="0" defTabSz="233679">
              <a:spcBef>
                <a:spcPts val="1600"/>
              </a:spcBef>
              <a:buSzTx/>
              <a:buNone/>
              <a:defRPr sz="2880"/>
            </a:pPr>
            <a:r>
              <a:rPr sz="3200">
                <a:solidFill>
                  <a:srgbClr val="000000"/>
                </a:solidFill>
              </a:rPr>
              <a:t>Pratiquer des langages </a:t>
            </a:r>
            <a:r>
              <a:t/>
            </a:r>
            <a:br/>
            <a:endParaRPr/>
          </a:p>
          <a:p>
            <a:pPr marL="254000" indent="-254000" defTabSz="233679">
              <a:spcBef>
                <a:spcPts val="1600"/>
              </a:spcBef>
              <a:buBlip>
                <a:blip r:embed="rId2"/>
              </a:buBlip>
              <a:defRPr sz="2880"/>
            </a:pPr>
            <a:r>
              <a:rPr b="1"/>
              <a:t>Lire et comprendre des documents scientifiques </a:t>
            </a:r>
            <a:r>
              <a:t/>
            </a:r>
            <a:br/>
            <a:endParaRPr/>
          </a:p>
          <a:p>
            <a:pPr marL="254000" indent="-254000" defTabSz="233679">
              <a:spcBef>
                <a:spcPts val="1600"/>
              </a:spcBef>
              <a:buBlip>
                <a:blip r:embed="rId2"/>
              </a:buBlip>
              <a:defRPr sz="2880"/>
            </a:pPr>
            <a:r>
              <a:rPr b="1"/>
              <a:t>Utiliser la langue française en cultivant précision, richesse de vocabulaire et syntaxe pour rendre compte des observations, expériences, hypothèses et conclusions.</a:t>
            </a:r>
            <a:r>
              <a:t> </a:t>
            </a:r>
            <a:br/>
            <a:endParaRPr/>
          </a:p>
          <a:p>
            <a:pPr marL="254000" indent="-254000" defTabSz="233679">
              <a:spcBef>
                <a:spcPts val="1600"/>
              </a:spcBef>
              <a:buBlip>
                <a:blip r:embed="rId2"/>
              </a:buBlip>
              <a:defRPr sz="2880"/>
            </a:pPr>
            <a:r>
              <a:rPr b="1"/>
              <a:t>S’exprimer à l’oral lors d’un débat scientifique. </a:t>
            </a:r>
            <a:r>
              <a:t/>
            </a:r>
            <a:br/>
            <a:r>
              <a:t/>
            </a:r>
            <a:br/>
            <a:r>
              <a:t>Domaine du socle : 1 </a:t>
            </a:r>
            <a:b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1270000" y="566615"/>
            <a:ext cx="10688076" cy="1144320"/>
          </a:xfrm>
          <a:prstGeom prst="rect">
            <a:avLst/>
          </a:prstGeom>
        </p:spPr>
        <p:txBody>
          <a:bodyPr>
            <a:normAutofit fontScale="90000"/>
          </a:bodyPr>
          <a:lstStyle>
            <a:lvl1pPr defTabSz="309625">
              <a:defRPr sz="4240"/>
            </a:lvl1pPr>
          </a:lstStyle>
          <a:p>
            <a:r>
              <a:t>EXEMPLE DE L’ÉDUCATION PHYSIQUE ET SPORTIVE</a:t>
            </a:r>
          </a:p>
        </p:txBody>
      </p:sp>
      <p:sp>
        <p:nvSpPr>
          <p:cNvPr id="210" name="Shape 210"/>
          <p:cNvSpPr>
            <a:spLocks noGrp="1"/>
          </p:cNvSpPr>
          <p:nvPr>
            <p:ph type="body" idx="1"/>
          </p:nvPr>
        </p:nvSpPr>
        <p:spPr>
          <a:prstGeom prst="rect">
            <a:avLst/>
          </a:prstGeom>
        </p:spPr>
        <p:txBody>
          <a:bodyPr>
            <a:normAutofit lnSpcReduction="10000"/>
          </a:bodyPr>
          <a:lstStyle/>
          <a:p>
            <a:pPr marL="0" indent="0" defTabSz="332993">
              <a:spcBef>
                <a:spcPts val="2300"/>
              </a:spcBef>
              <a:buSzTx/>
              <a:buNone/>
              <a:defRPr sz="2622" b="1">
                <a:solidFill>
                  <a:srgbClr val="000000"/>
                </a:solidFill>
              </a:defRPr>
            </a:pPr>
            <a:r>
              <a:t>Développer sa motricité et construire un langage du corps</a:t>
            </a:r>
          </a:p>
          <a:p>
            <a:pPr marL="361950" indent="-361950" defTabSz="332993">
              <a:spcBef>
                <a:spcPts val="2300"/>
              </a:spcBef>
              <a:buBlip>
                <a:blip r:embed="rId2"/>
              </a:buBlip>
              <a:defRPr sz="2622"/>
            </a:pPr>
            <a:r>
              <a:t>Communiquer des intentions et des émotions avec son corps devant un groupe</a:t>
            </a:r>
            <a:br/>
            <a:endParaRPr/>
          </a:p>
          <a:p>
            <a:pPr marL="361950" indent="-361950" defTabSz="332993">
              <a:spcBef>
                <a:spcPts val="2300"/>
              </a:spcBef>
              <a:buBlip>
                <a:blip r:embed="rId2"/>
              </a:buBlip>
              <a:defRPr sz="2622"/>
            </a:pPr>
            <a:r>
              <a:t>Verbaliser les émotions et sensations ressenties </a:t>
            </a:r>
            <a:br/>
            <a:endParaRPr/>
          </a:p>
          <a:p>
            <a:pPr marL="361950" indent="-361950" defTabSz="332993">
              <a:spcBef>
                <a:spcPts val="2300"/>
              </a:spcBef>
              <a:buBlip>
                <a:blip r:embed="rId2"/>
              </a:buBlip>
              <a:defRPr sz="2622"/>
            </a:pPr>
            <a:r>
              <a:t>Utiliser un vocabulaire adapté pour décrire la motricité d’autrui et la sienne </a:t>
            </a:r>
            <a:br/>
            <a:endParaRPr/>
          </a:p>
          <a:p>
            <a:pPr marL="0" indent="0" defTabSz="332993">
              <a:spcBef>
                <a:spcPts val="2300"/>
              </a:spcBef>
              <a:buSzTx/>
              <a:buNone/>
              <a:defRPr sz="2622"/>
            </a:pPr>
            <a:r>
              <a:t>Domaine du socle : 1 </a:t>
            </a:r>
            <a:br/>
            <a:r>
              <a:t/>
            </a:r>
            <a:b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p>
            <a:pPr>
              <a:defRPr sz="4200"/>
            </a:pPr>
            <a:r>
              <a:rPr sz="5100"/>
              <a:t>É</a:t>
            </a:r>
            <a:r>
              <a:t>VALUER LES ACQUIS DU DOMAINE 1 : DES LANGAGES POUR PENSER ET COMMUNIQUER</a:t>
            </a:r>
          </a:p>
        </p:txBody>
      </p:sp>
      <p:grpSp>
        <p:nvGrpSpPr>
          <p:cNvPr id="233" name="Group 233"/>
          <p:cNvGrpSpPr/>
          <p:nvPr/>
        </p:nvGrpSpPr>
        <p:grpSpPr>
          <a:xfrm>
            <a:off x="106987" y="2280970"/>
            <a:ext cx="11654082" cy="7381206"/>
            <a:chOff x="0" y="0"/>
            <a:chExt cx="11654080" cy="7381204"/>
          </a:xfrm>
        </p:grpSpPr>
        <p:sp>
          <p:nvSpPr>
            <p:cNvPr id="213" name="Shape 213"/>
            <p:cNvSpPr/>
            <p:nvPr/>
          </p:nvSpPr>
          <p:spPr>
            <a:xfrm>
              <a:off x="0" y="0"/>
              <a:ext cx="1447165"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214" name="Shape 214"/>
            <p:cNvSpPr/>
            <p:nvPr/>
          </p:nvSpPr>
          <p:spPr>
            <a:xfrm>
              <a:off x="1530090"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215" name="Shape 215"/>
            <p:cNvSpPr/>
            <p:nvPr/>
          </p:nvSpPr>
          <p:spPr>
            <a:xfrm>
              <a:off x="2374336"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216" name="Shape 216"/>
            <p:cNvSpPr/>
            <p:nvPr/>
          </p:nvSpPr>
          <p:spPr>
            <a:xfrm>
              <a:off x="3218582" y="0"/>
              <a:ext cx="761320"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217" name="Shape 217"/>
            <p:cNvSpPr/>
            <p:nvPr/>
          </p:nvSpPr>
          <p:spPr>
            <a:xfrm>
              <a:off x="4062827"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218" name="Shape 218"/>
            <p:cNvSpPr/>
            <p:nvPr/>
          </p:nvSpPr>
          <p:spPr>
            <a:xfrm>
              <a:off x="5322795" y="0"/>
              <a:ext cx="1177042"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219" name="Shape 219"/>
            <p:cNvSpPr/>
            <p:nvPr/>
          </p:nvSpPr>
          <p:spPr>
            <a:xfrm>
              <a:off x="7958472" y="0"/>
              <a:ext cx="112936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220" name="Shape 220"/>
            <p:cNvSpPr/>
            <p:nvPr/>
          </p:nvSpPr>
          <p:spPr>
            <a:xfrm>
              <a:off x="9145517" y="0"/>
              <a:ext cx="769290"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221" name="Shape 221"/>
            <p:cNvSpPr/>
            <p:nvPr/>
          </p:nvSpPr>
          <p:spPr>
            <a:xfrm>
              <a:off x="9972492" y="0"/>
              <a:ext cx="1177042"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222" name="Shape 222"/>
            <p:cNvSpPr/>
            <p:nvPr/>
          </p:nvSpPr>
          <p:spPr>
            <a:xfrm>
              <a:off x="1506864" y="6731000"/>
              <a:ext cx="9573897"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découverte professionnelle</a:t>
              </a:r>
            </a:p>
          </p:txBody>
        </p:sp>
        <p:sp>
          <p:nvSpPr>
            <p:cNvPr id="223" name="Shape 223"/>
            <p:cNvSpPr/>
            <p:nvPr/>
          </p:nvSpPr>
          <p:spPr>
            <a:xfrm>
              <a:off x="8866802"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224" name="Shape 224"/>
            <p:cNvSpPr/>
            <p:nvPr/>
          </p:nvSpPr>
          <p:spPr>
            <a:xfrm>
              <a:off x="1538902"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225" name="Shape 225"/>
            <p:cNvSpPr/>
            <p:nvPr/>
          </p:nvSpPr>
          <p:spPr>
            <a:xfrm>
              <a:off x="3948727"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226" name="Shape 226"/>
            <p:cNvSpPr/>
            <p:nvPr/>
          </p:nvSpPr>
          <p:spPr>
            <a:xfrm>
              <a:off x="6358552"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227" name="Shape 227"/>
            <p:cNvSpPr/>
            <p:nvPr/>
          </p:nvSpPr>
          <p:spPr>
            <a:xfrm>
              <a:off x="933544" y="1343558"/>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LA LANGUE FRANÇAISE À L’ORAL ET À L’ÉCRIT</a:t>
              </a:r>
            </a:p>
          </p:txBody>
        </p:sp>
        <p:sp>
          <p:nvSpPr>
            <p:cNvPr id="228" name="Shape 228"/>
            <p:cNvSpPr/>
            <p:nvPr/>
          </p:nvSpPr>
          <p:spPr>
            <a:xfrm>
              <a:off x="3676744" y="1343558"/>
              <a:ext cx="2490937" cy="4346030"/>
            </a:xfrm>
            <a:prstGeom prst="roundRect">
              <a:avLst>
                <a:gd name="adj" fmla="val 15000"/>
              </a:avLst>
            </a:prstGeom>
            <a:solidFill>
              <a:srgbClr val="CC5A61"/>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UNE LANGUE ÉTRANGÈRE ET LE CAS ÉCHÉANT UNE LANGUE RÉGIONALE</a:t>
              </a:r>
            </a:p>
          </p:txBody>
        </p:sp>
        <p:sp>
          <p:nvSpPr>
            <p:cNvPr id="229" name="Shape 229"/>
            <p:cNvSpPr/>
            <p:nvPr/>
          </p:nvSpPr>
          <p:spPr>
            <a:xfrm>
              <a:off x="6419944" y="1343558"/>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LANGAGES MATHÉMATIQUES, SCIENTIFIQUES ET INFORMATIQUES</a:t>
              </a:r>
            </a:p>
          </p:txBody>
        </p:sp>
        <p:sp>
          <p:nvSpPr>
            <p:cNvPr id="230" name="Shape 230"/>
            <p:cNvSpPr/>
            <p:nvPr/>
          </p:nvSpPr>
          <p:spPr>
            <a:xfrm>
              <a:off x="9163144" y="1343558"/>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LANGUES DES ARTS ET DU CORPS</a:t>
              </a:r>
            </a:p>
          </p:txBody>
        </p:sp>
        <p:sp>
          <p:nvSpPr>
            <p:cNvPr id="231" name="Shape 231"/>
            <p:cNvSpPr/>
            <p:nvPr/>
          </p:nvSpPr>
          <p:spPr>
            <a:xfrm>
              <a:off x="1224627" y="727087"/>
              <a:ext cx="10138371"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sp>
          <p:nvSpPr>
            <p:cNvPr id="232" name="Shape 232"/>
            <p:cNvSpPr/>
            <p:nvPr/>
          </p:nvSpPr>
          <p:spPr>
            <a:xfrm>
              <a:off x="6582763" y="0"/>
              <a:ext cx="1324233" cy="650205"/>
            </a:xfrm>
            <a:prstGeom prst="roundRect">
              <a:avLst>
                <a:gd name="adj" fmla="val 28308"/>
              </a:avLst>
            </a:prstGeom>
            <a:solidFill>
              <a:srgbClr val="EB2C40">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p>
            <a:pPr>
              <a:defRPr sz="4200"/>
            </a:pPr>
            <a:r>
              <a:rPr sz="5100"/>
              <a:t>É</a:t>
            </a:r>
            <a:r>
              <a:t>VALUER LES ACQUIS DU DOMAINE 1 : DES LANGAGES POUR PENSER ET COMMUNIQUER</a:t>
            </a:r>
          </a:p>
        </p:txBody>
      </p:sp>
      <p:grpSp>
        <p:nvGrpSpPr>
          <p:cNvPr id="256" name="Group 256"/>
          <p:cNvGrpSpPr/>
          <p:nvPr/>
        </p:nvGrpSpPr>
        <p:grpSpPr>
          <a:xfrm>
            <a:off x="206851" y="2225141"/>
            <a:ext cx="11655818" cy="7497776"/>
            <a:chOff x="0" y="0"/>
            <a:chExt cx="11655817" cy="7497774"/>
          </a:xfrm>
        </p:grpSpPr>
        <p:sp>
          <p:nvSpPr>
            <p:cNvPr id="236" name="Shape 236"/>
            <p:cNvSpPr/>
            <p:nvPr/>
          </p:nvSpPr>
          <p:spPr>
            <a:xfrm>
              <a:off x="0" y="0"/>
              <a:ext cx="144890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237" name="Shape 237"/>
            <p:cNvSpPr/>
            <p:nvPr/>
          </p:nvSpPr>
          <p:spPr>
            <a:xfrm>
              <a:off x="1531826"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238" name="Shape 238"/>
            <p:cNvSpPr/>
            <p:nvPr/>
          </p:nvSpPr>
          <p:spPr>
            <a:xfrm>
              <a:off x="2376072" y="0"/>
              <a:ext cx="761321" cy="650205"/>
            </a:xfrm>
            <a:prstGeom prst="roundRect">
              <a:avLst>
                <a:gd name="adj" fmla="val 28308"/>
              </a:avLst>
            </a:prstGeom>
            <a:solidFill>
              <a:srgbClr val="CC566D"/>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239" name="Shape 239"/>
            <p:cNvSpPr/>
            <p:nvPr/>
          </p:nvSpPr>
          <p:spPr>
            <a:xfrm>
              <a:off x="3220318" y="0"/>
              <a:ext cx="761321" cy="650205"/>
            </a:xfrm>
            <a:prstGeom prst="roundRect">
              <a:avLst>
                <a:gd name="adj" fmla="val 28308"/>
              </a:avLst>
            </a:prstGeom>
            <a:solidFill>
              <a:srgbClr val="CC566D"/>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240" name="Shape 240"/>
            <p:cNvSpPr/>
            <p:nvPr/>
          </p:nvSpPr>
          <p:spPr>
            <a:xfrm>
              <a:off x="4064564" y="0"/>
              <a:ext cx="1177042" cy="650205"/>
            </a:xfrm>
            <a:prstGeom prst="roundRect">
              <a:avLst>
                <a:gd name="adj" fmla="val 28308"/>
              </a:avLst>
            </a:prstGeom>
            <a:solidFill>
              <a:srgbClr val="CC566D"/>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241" name="Shape 241"/>
            <p:cNvSpPr/>
            <p:nvPr/>
          </p:nvSpPr>
          <p:spPr>
            <a:xfrm>
              <a:off x="5324531" y="0"/>
              <a:ext cx="1177043" cy="650205"/>
            </a:xfrm>
            <a:prstGeom prst="roundRect">
              <a:avLst>
                <a:gd name="adj" fmla="val 28308"/>
              </a:avLst>
            </a:prstGeom>
            <a:solidFill>
              <a:srgbClr val="CC2C3E"/>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242" name="Shape 242"/>
            <p:cNvSpPr/>
            <p:nvPr/>
          </p:nvSpPr>
          <p:spPr>
            <a:xfrm>
              <a:off x="7960208" y="0"/>
              <a:ext cx="1129361" cy="650205"/>
            </a:xfrm>
            <a:prstGeom prst="roundRect">
              <a:avLst>
                <a:gd name="adj" fmla="val 28308"/>
              </a:avLst>
            </a:prstGeom>
            <a:solidFill>
              <a:srgbClr val="CC2C3E"/>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243" name="Shape 243"/>
            <p:cNvSpPr/>
            <p:nvPr/>
          </p:nvSpPr>
          <p:spPr>
            <a:xfrm>
              <a:off x="9147254" y="0"/>
              <a:ext cx="769289" cy="650205"/>
            </a:xfrm>
            <a:prstGeom prst="roundRect">
              <a:avLst>
                <a:gd name="adj" fmla="val 28308"/>
              </a:avLst>
            </a:prstGeom>
            <a:solidFill>
              <a:srgbClr val="CC2C3E"/>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244" name="Shape 244"/>
            <p:cNvSpPr/>
            <p:nvPr/>
          </p:nvSpPr>
          <p:spPr>
            <a:xfrm>
              <a:off x="9974228" y="0"/>
              <a:ext cx="1177043" cy="650205"/>
            </a:xfrm>
            <a:prstGeom prst="roundRect">
              <a:avLst>
                <a:gd name="adj" fmla="val 28308"/>
              </a:avLst>
            </a:prstGeom>
            <a:solidFill>
              <a:srgbClr val="CC2C3E"/>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245" name="Shape 245"/>
            <p:cNvSpPr/>
            <p:nvPr/>
          </p:nvSpPr>
          <p:spPr>
            <a:xfrm>
              <a:off x="1561846" y="6847569"/>
              <a:ext cx="9467406" cy="650206"/>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DP</a:t>
              </a:r>
            </a:p>
          </p:txBody>
        </p:sp>
        <p:sp>
          <p:nvSpPr>
            <p:cNvPr id="246" name="Shape 246"/>
            <p:cNvSpPr/>
            <p:nvPr/>
          </p:nvSpPr>
          <p:spPr>
            <a:xfrm>
              <a:off x="8868539" y="5846898"/>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247" name="Shape 247"/>
            <p:cNvSpPr/>
            <p:nvPr/>
          </p:nvSpPr>
          <p:spPr>
            <a:xfrm>
              <a:off x="1540639" y="5846898"/>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248" name="Shape 248"/>
            <p:cNvSpPr/>
            <p:nvPr/>
          </p:nvSpPr>
          <p:spPr>
            <a:xfrm>
              <a:off x="3950464" y="5846898"/>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249" name="Shape 249"/>
            <p:cNvSpPr/>
            <p:nvPr/>
          </p:nvSpPr>
          <p:spPr>
            <a:xfrm>
              <a:off x="6360289" y="5846898"/>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250" name="Shape 250"/>
            <p:cNvSpPr/>
            <p:nvPr/>
          </p:nvSpPr>
          <p:spPr>
            <a:xfrm>
              <a:off x="935280" y="1343558"/>
              <a:ext cx="2490938"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LA LANGUE FRANÇAISE À L’ORAL ET À L’ÉCRIT</a:t>
              </a:r>
            </a:p>
          </p:txBody>
        </p:sp>
        <p:sp>
          <p:nvSpPr>
            <p:cNvPr id="251" name="Shape 251"/>
            <p:cNvSpPr/>
            <p:nvPr/>
          </p:nvSpPr>
          <p:spPr>
            <a:xfrm>
              <a:off x="3678480" y="1343558"/>
              <a:ext cx="2490938"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UNE LANGUE ÉTRANGÈRE ET LE CAS ÉCHÉANT UNE LANGUE RÉGIONALE</a:t>
              </a:r>
            </a:p>
          </p:txBody>
        </p:sp>
        <p:sp>
          <p:nvSpPr>
            <p:cNvPr id="252" name="Shape 252"/>
            <p:cNvSpPr/>
            <p:nvPr/>
          </p:nvSpPr>
          <p:spPr>
            <a:xfrm>
              <a:off x="6421680" y="1343558"/>
              <a:ext cx="2490938" cy="4346030"/>
            </a:xfrm>
            <a:prstGeom prst="roundRect">
              <a:avLst>
                <a:gd name="adj" fmla="val 15000"/>
              </a:avLst>
            </a:prstGeom>
            <a:solidFill>
              <a:srgbClr val="CC5A6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LANGAGES MATHÉMATIQUES, SCIENTIFIQUES ET INFORMATIQUES</a:t>
              </a:r>
            </a:p>
          </p:txBody>
        </p:sp>
        <p:sp>
          <p:nvSpPr>
            <p:cNvPr id="253" name="Shape 253"/>
            <p:cNvSpPr/>
            <p:nvPr/>
          </p:nvSpPr>
          <p:spPr>
            <a:xfrm>
              <a:off x="9164880" y="1343558"/>
              <a:ext cx="2490938"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LANGUES DES ARTS ET DU CORPS</a:t>
              </a:r>
            </a:p>
          </p:txBody>
        </p:sp>
        <p:sp>
          <p:nvSpPr>
            <p:cNvPr id="254" name="Shape 254"/>
            <p:cNvSpPr/>
            <p:nvPr/>
          </p:nvSpPr>
          <p:spPr>
            <a:xfrm>
              <a:off x="1226363" y="727087"/>
              <a:ext cx="10138372"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sp>
          <p:nvSpPr>
            <p:cNvPr id="255" name="Shape 255"/>
            <p:cNvSpPr/>
            <p:nvPr/>
          </p:nvSpPr>
          <p:spPr>
            <a:xfrm>
              <a:off x="6584499" y="0"/>
              <a:ext cx="1324234"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prstGeom prst="rect">
            <a:avLst/>
          </a:prstGeom>
        </p:spPr>
        <p:txBody>
          <a:bodyPr/>
          <a:lstStyle>
            <a:lvl1pPr>
              <a:defRPr sz="4400"/>
            </a:lvl1pPr>
          </a:lstStyle>
          <a:p>
            <a:r>
              <a:t>D1, C3 : Contributions de l’EPS, du FR et de l’HGEMC</a:t>
            </a:r>
          </a:p>
        </p:txBody>
      </p:sp>
      <p:pic>
        <p:nvPicPr>
          <p:cNvPr id="259" name="extrait D1 composante 3.png"/>
          <p:cNvPicPr>
            <a:picLocks noChangeAspect="1"/>
          </p:cNvPicPr>
          <p:nvPr/>
        </p:nvPicPr>
        <p:blipFill>
          <a:blip r:embed="rId2">
            <a:extLst/>
          </a:blip>
          <a:stretch>
            <a:fillRect/>
          </a:stretch>
        </p:blipFill>
        <p:spPr>
          <a:xfrm>
            <a:off x="316858" y="3637192"/>
            <a:ext cx="12687942" cy="292711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prstGeom prst="rect">
            <a:avLst/>
          </a:prstGeom>
        </p:spPr>
        <p:txBody>
          <a:bodyPr/>
          <a:lstStyle>
            <a:lvl1pPr>
              <a:defRPr sz="4400"/>
            </a:lvl1pPr>
          </a:lstStyle>
          <a:p>
            <a:r>
              <a:t>D1, C3 : Contribution de l’HGEMC</a:t>
            </a:r>
          </a:p>
        </p:txBody>
      </p:sp>
      <p:pic>
        <p:nvPicPr>
          <p:cNvPr id="262" name="extrait 2  D1 composante 3 .png"/>
          <p:cNvPicPr>
            <a:picLocks noChangeAspect="1"/>
          </p:cNvPicPr>
          <p:nvPr/>
        </p:nvPicPr>
        <p:blipFill>
          <a:blip r:embed="rId2">
            <a:extLst/>
          </a:blip>
          <a:stretch>
            <a:fillRect/>
          </a:stretch>
        </p:blipFill>
        <p:spPr>
          <a:xfrm>
            <a:off x="0" y="2218586"/>
            <a:ext cx="13004800" cy="531642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prstGeom prst="rect">
            <a:avLst/>
          </a:prstGeom>
        </p:spPr>
        <p:txBody>
          <a:bodyPr/>
          <a:lstStyle/>
          <a:p>
            <a:pPr>
              <a:defRPr sz="4200"/>
            </a:pPr>
            <a:r>
              <a:rPr sz="5100"/>
              <a:t>É</a:t>
            </a:r>
            <a:r>
              <a:t>VALUER LES ACQUIS DU DOMAINE 1 : DES LANGAGES POUR PENSER ET COMMUNIQUER</a:t>
            </a:r>
          </a:p>
        </p:txBody>
      </p:sp>
      <p:grpSp>
        <p:nvGrpSpPr>
          <p:cNvPr id="286" name="Group 286"/>
          <p:cNvGrpSpPr/>
          <p:nvPr/>
        </p:nvGrpSpPr>
        <p:grpSpPr>
          <a:xfrm>
            <a:off x="921804" y="2227783"/>
            <a:ext cx="11161192" cy="7495134"/>
            <a:chOff x="0" y="0"/>
            <a:chExt cx="11161191" cy="7495132"/>
          </a:xfrm>
        </p:grpSpPr>
        <p:sp>
          <p:nvSpPr>
            <p:cNvPr id="265" name="Shape 265"/>
            <p:cNvSpPr/>
            <p:nvPr/>
          </p:nvSpPr>
          <p:spPr>
            <a:xfrm>
              <a:off x="844214" y="6844927"/>
              <a:ext cx="9472763" cy="650206"/>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découverte professionnelle</a:t>
              </a:r>
            </a:p>
          </p:txBody>
        </p:sp>
        <p:sp>
          <p:nvSpPr>
            <p:cNvPr id="266" name="Shape 266"/>
            <p:cNvSpPr/>
            <p:nvPr/>
          </p:nvSpPr>
          <p:spPr>
            <a:xfrm>
              <a:off x="8153586"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267" name="Shape 267"/>
            <p:cNvSpPr/>
            <p:nvPr/>
          </p:nvSpPr>
          <p:spPr>
            <a:xfrm>
              <a:off x="825686"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268" name="Shape 268"/>
            <p:cNvSpPr/>
            <p:nvPr/>
          </p:nvSpPr>
          <p:spPr>
            <a:xfrm>
              <a:off x="3235511"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269" name="Shape 269"/>
            <p:cNvSpPr/>
            <p:nvPr/>
          </p:nvSpPr>
          <p:spPr>
            <a:xfrm>
              <a:off x="5645336"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270" name="Shape 270"/>
            <p:cNvSpPr/>
            <p:nvPr/>
          </p:nvSpPr>
          <p:spPr>
            <a:xfrm>
              <a:off x="220327" y="1340916"/>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LA LANGUE FRANÇAISE À L’ORAL ET À L’ÉCRIT</a:t>
              </a:r>
            </a:p>
          </p:txBody>
        </p:sp>
        <p:sp>
          <p:nvSpPr>
            <p:cNvPr id="271" name="Shape 271"/>
            <p:cNvSpPr/>
            <p:nvPr/>
          </p:nvSpPr>
          <p:spPr>
            <a:xfrm>
              <a:off x="2963527" y="1340916"/>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UNE LANGUE ÉTRANGÈRE ET LE CAS ÉCHÉANT UNE LANGUE RÉGIONALE</a:t>
              </a:r>
            </a:p>
          </p:txBody>
        </p:sp>
        <p:sp>
          <p:nvSpPr>
            <p:cNvPr id="272" name="Shape 272"/>
            <p:cNvSpPr/>
            <p:nvPr/>
          </p:nvSpPr>
          <p:spPr>
            <a:xfrm>
              <a:off x="5706727" y="1340916"/>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LANGAGES MATHÉMATIQUES, SCIENTIFIQUES ET INFORMATIQUES</a:t>
              </a:r>
            </a:p>
          </p:txBody>
        </p:sp>
        <p:sp>
          <p:nvSpPr>
            <p:cNvPr id="273" name="Shape 273"/>
            <p:cNvSpPr/>
            <p:nvPr/>
          </p:nvSpPr>
          <p:spPr>
            <a:xfrm>
              <a:off x="8449927" y="1340916"/>
              <a:ext cx="2490937" cy="4346030"/>
            </a:xfrm>
            <a:prstGeom prst="roundRect">
              <a:avLst>
                <a:gd name="adj" fmla="val 15000"/>
              </a:avLst>
            </a:prstGeom>
            <a:solidFill>
              <a:srgbClr val="E1545E"/>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LANGUES DES ARTS ET DU CORPS</a:t>
              </a:r>
            </a:p>
          </p:txBody>
        </p:sp>
        <p:sp>
          <p:nvSpPr>
            <p:cNvPr id="274" name="Shape 274"/>
            <p:cNvSpPr/>
            <p:nvPr/>
          </p:nvSpPr>
          <p:spPr>
            <a:xfrm>
              <a:off x="511410" y="724445"/>
              <a:ext cx="10138371"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grpSp>
          <p:nvGrpSpPr>
            <p:cNvPr id="285" name="Group 285"/>
            <p:cNvGrpSpPr/>
            <p:nvPr/>
          </p:nvGrpSpPr>
          <p:grpSpPr>
            <a:xfrm>
              <a:off x="0" y="0"/>
              <a:ext cx="11161192" cy="650205"/>
              <a:chOff x="0" y="0"/>
              <a:chExt cx="11161191" cy="650204"/>
            </a:xfrm>
          </p:grpSpPr>
          <p:sp>
            <p:nvSpPr>
              <p:cNvPr id="275" name="Shape 275"/>
              <p:cNvSpPr/>
              <p:nvPr/>
            </p:nvSpPr>
            <p:spPr>
              <a:xfrm>
                <a:off x="0" y="0"/>
                <a:ext cx="1458823" cy="650205"/>
              </a:xfrm>
              <a:prstGeom prst="roundRect">
                <a:avLst>
                  <a:gd name="adj" fmla="val 28308"/>
                </a:avLst>
              </a:prstGeom>
              <a:solidFill>
                <a:srgbClr val="CC2E3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276" name="Shape 276"/>
              <p:cNvSpPr/>
              <p:nvPr/>
            </p:nvSpPr>
            <p:spPr>
              <a:xfrm>
                <a:off x="1541748" y="0"/>
                <a:ext cx="761321" cy="650205"/>
              </a:xfrm>
              <a:prstGeom prst="roundRect">
                <a:avLst>
                  <a:gd name="adj" fmla="val 28308"/>
                </a:avLst>
              </a:prstGeom>
              <a:solidFill>
                <a:srgbClr val="CC2E3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277" name="Shape 277"/>
              <p:cNvSpPr/>
              <p:nvPr/>
            </p:nvSpPr>
            <p:spPr>
              <a:xfrm>
                <a:off x="2385994" y="0"/>
                <a:ext cx="761321" cy="650205"/>
              </a:xfrm>
              <a:prstGeom prst="roundRect">
                <a:avLst>
                  <a:gd name="adj" fmla="val 28308"/>
                </a:avLst>
              </a:prstGeom>
              <a:solidFill>
                <a:srgbClr val="CC2E3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278" name="Shape 278"/>
              <p:cNvSpPr/>
              <p:nvPr/>
            </p:nvSpPr>
            <p:spPr>
              <a:xfrm>
                <a:off x="3230240" y="0"/>
                <a:ext cx="761321" cy="650205"/>
              </a:xfrm>
              <a:prstGeom prst="roundRect">
                <a:avLst>
                  <a:gd name="adj" fmla="val 28308"/>
                </a:avLst>
              </a:prstGeom>
              <a:solidFill>
                <a:srgbClr val="EB4552">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279" name="Shape 279"/>
              <p:cNvSpPr/>
              <p:nvPr/>
            </p:nvSpPr>
            <p:spPr>
              <a:xfrm>
                <a:off x="4074486" y="0"/>
                <a:ext cx="1177042"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280" name="Shape 280"/>
              <p:cNvSpPr/>
              <p:nvPr/>
            </p:nvSpPr>
            <p:spPr>
              <a:xfrm>
                <a:off x="5334453"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281" name="Shape 281"/>
              <p:cNvSpPr/>
              <p:nvPr/>
            </p:nvSpPr>
            <p:spPr>
              <a:xfrm>
                <a:off x="7970130" y="0"/>
                <a:ext cx="112936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282" name="Shape 282"/>
              <p:cNvSpPr/>
              <p:nvPr/>
            </p:nvSpPr>
            <p:spPr>
              <a:xfrm>
                <a:off x="9157175" y="0"/>
                <a:ext cx="769290"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283" name="Shape 283"/>
              <p:cNvSpPr/>
              <p:nvPr/>
            </p:nvSpPr>
            <p:spPr>
              <a:xfrm>
                <a:off x="9984150" y="0"/>
                <a:ext cx="1177042"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284" name="Shape 284"/>
              <p:cNvSpPr/>
              <p:nvPr/>
            </p:nvSpPr>
            <p:spPr>
              <a:xfrm>
                <a:off x="6594421" y="0"/>
                <a:ext cx="1324234"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prstGeom prst="rect">
            <a:avLst/>
          </a:prstGeom>
        </p:spPr>
        <p:txBody>
          <a:bodyPr/>
          <a:lstStyle>
            <a:lvl1pPr>
              <a:defRPr sz="4700"/>
            </a:lvl1pPr>
          </a:lstStyle>
          <a:p>
            <a:r>
              <a:t>Évaluer les acquis des domaines 2 et 3 : contributions de toutes les disciplines</a:t>
            </a:r>
          </a:p>
        </p:txBody>
      </p:sp>
      <p:grpSp>
        <p:nvGrpSpPr>
          <p:cNvPr id="317" name="Group 317"/>
          <p:cNvGrpSpPr/>
          <p:nvPr/>
        </p:nvGrpSpPr>
        <p:grpSpPr>
          <a:xfrm>
            <a:off x="879239" y="2225141"/>
            <a:ext cx="11246322" cy="7417347"/>
            <a:chOff x="0" y="0"/>
            <a:chExt cx="11246321" cy="7417345"/>
          </a:xfrm>
        </p:grpSpPr>
        <p:sp>
          <p:nvSpPr>
            <p:cNvPr id="289" name="Shape 289"/>
            <p:cNvSpPr/>
            <p:nvPr/>
          </p:nvSpPr>
          <p:spPr>
            <a:xfrm>
              <a:off x="900767" y="6767140"/>
              <a:ext cx="9444788" cy="650206"/>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découverte professionnelle </a:t>
              </a:r>
            </a:p>
          </p:txBody>
        </p:sp>
        <p:sp>
          <p:nvSpPr>
            <p:cNvPr id="290" name="Shape 290"/>
            <p:cNvSpPr/>
            <p:nvPr/>
          </p:nvSpPr>
          <p:spPr>
            <a:xfrm>
              <a:off x="8196150"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291" name="Shape 291"/>
            <p:cNvSpPr/>
            <p:nvPr/>
          </p:nvSpPr>
          <p:spPr>
            <a:xfrm>
              <a:off x="868250"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292" name="Shape 292"/>
            <p:cNvSpPr/>
            <p:nvPr/>
          </p:nvSpPr>
          <p:spPr>
            <a:xfrm>
              <a:off x="3278075"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293" name="Shape 293"/>
            <p:cNvSpPr/>
            <p:nvPr/>
          </p:nvSpPr>
          <p:spPr>
            <a:xfrm>
              <a:off x="5687900" y="5846898"/>
              <a:ext cx="2181921"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294" name="Shape 294"/>
            <p:cNvSpPr/>
            <p:nvPr/>
          </p:nvSpPr>
          <p:spPr>
            <a:xfrm>
              <a:off x="553975" y="727087"/>
              <a:ext cx="10138371"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grpSp>
          <p:nvGrpSpPr>
            <p:cNvPr id="305" name="Group 305"/>
            <p:cNvGrpSpPr/>
            <p:nvPr/>
          </p:nvGrpSpPr>
          <p:grpSpPr>
            <a:xfrm>
              <a:off x="0" y="0"/>
              <a:ext cx="11246322" cy="650205"/>
              <a:chOff x="0" y="0"/>
              <a:chExt cx="11246321" cy="650204"/>
            </a:xfrm>
          </p:grpSpPr>
          <p:sp>
            <p:nvSpPr>
              <p:cNvPr id="295" name="Shape 295"/>
              <p:cNvSpPr/>
              <p:nvPr/>
            </p:nvSpPr>
            <p:spPr>
              <a:xfrm>
                <a:off x="0" y="0"/>
                <a:ext cx="154395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296" name="Shape 296"/>
              <p:cNvSpPr/>
              <p:nvPr/>
            </p:nvSpPr>
            <p:spPr>
              <a:xfrm>
                <a:off x="1626878"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297" name="Shape 297"/>
              <p:cNvSpPr/>
              <p:nvPr/>
            </p:nvSpPr>
            <p:spPr>
              <a:xfrm>
                <a:off x="2471124"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298" name="Shape 298"/>
              <p:cNvSpPr/>
              <p:nvPr/>
            </p:nvSpPr>
            <p:spPr>
              <a:xfrm>
                <a:off x="3315369"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299" name="Shape 299"/>
              <p:cNvSpPr/>
              <p:nvPr/>
            </p:nvSpPr>
            <p:spPr>
              <a:xfrm>
                <a:off x="4159615"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300" name="Shape 300"/>
              <p:cNvSpPr/>
              <p:nvPr/>
            </p:nvSpPr>
            <p:spPr>
              <a:xfrm>
                <a:off x="5419583" y="0"/>
                <a:ext cx="1177042"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301" name="Shape 301"/>
              <p:cNvSpPr/>
              <p:nvPr/>
            </p:nvSpPr>
            <p:spPr>
              <a:xfrm>
                <a:off x="8055260" y="0"/>
                <a:ext cx="112936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302" name="Shape 302"/>
              <p:cNvSpPr/>
              <p:nvPr/>
            </p:nvSpPr>
            <p:spPr>
              <a:xfrm>
                <a:off x="9242305" y="0"/>
                <a:ext cx="769289"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303" name="Shape 303"/>
              <p:cNvSpPr/>
              <p:nvPr/>
            </p:nvSpPr>
            <p:spPr>
              <a:xfrm>
                <a:off x="10069279"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304" name="Shape 304"/>
              <p:cNvSpPr/>
              <p:nvPr/>
            </p:nvSpPr>
            <p:spPr>
              <a:xfrm>
                <a:off x="6679551" y="0"/>
                <a:ext cx="132423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grpSp>
          <p:nvGrpSpPr>
            <p:cNvPr id="316" name="Group 316"/>
            <p:cNvGrpSpPr/>
            <p:nvPr/>
          </p:nvGrpSpPr>
          <p:grpSpPr>
            <a:xfrm>
              <a:off x="404911" y="1346199"/>
              <a:ext cx="10388651" cy="4423818"/>
              <a:chOff x="0" y="0"/>
              <a:chExt cx="10388649" cy="4423816"/>
            </a:xfrm>
          </p:grpSpPr>
          <p:sp>
            <p:nvSpPr>
              <p:cNvPr id="306" name="Shape 306"/>
              <p:cNvSpPr/>
              <p:nvPr/>
            </p:nvSpPr>
            <p:spPr>
              <a:xfrm>
                <a:off x="213581" y="0"/>
                <a:ext cx="4717158" cy="1395810"/>
              </a:xfrm>
              <a:prstGeom prst="roundRect">
                <a:avLst>
                  <a:gd name="adj" fmla="val 2676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DOMAINE 2 : DES MÉTHODES ET DES OUTILS POUR APPRENDRE</a:t>
                </a:r>
              </a:p>
            </p:txBody>
          </p:sp>
          <p:sp>
            <p:nvSpPr>
              <p:cNvPr id="307" name="Shape 307"/>
              <p:cNvSpPr/>
              <p:nvPr/>
            </p:nvSpPr>
            <p:spPr>
              <a:xfrm>
                <a:off x="5093935" y="0"/>
                <a:ext cx="5111602" cy="1395810"/>
              </a:xfrm>
              <a:prstGeom prst="roundRect">
                <a:avLst>
                  <a:gd name="adj" fmla="val 2676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DOMAINE 3 : LA FORMATION DE LA PERSONNE ET DU CITOYEN</a:t>
                </a:r>
              </a:p>
            </p:txBody>
          </p:sp>
          <p:sp>
            <p:nvSpPr>
              <p:cNvPr id="308" name="Shape 308"/>
              <p:cNvSpPr/>
              <p:nvPr/>
            </p:nvSpPr>
            <p:spPr>
              <a:xfrm>
                <a:off x="0" y="1472691"/>
                <a:ext cx="1231950"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700">
                    <a:solidFill>
                      <a:srgbClr val="FFFFFF"/>
                    </a:solidFill>
                  </a:defRPr>
                </a:lvl1pPr>
              </a:lstStyle>
              <a:p>
                <a:r>
                  <a:t>Organiser son travail personnel </a:t>
                </a:r>
              </a:p>
            </p:txBody>
          </p:sp>
          <p:sp>
            <p:nvSpPr>
              <p:cNvPr id="309" name="Shape 309"/>
              <p:cNvSpPr/>
              <p:nvPr/>
            </p:nvSpPr>
            <p:spPr>
              <a:xfrm>
                <a:off x="1282699" y="1472691"/>
                <a:ext cx="1231951"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700">
                    <a:solidFill>
                      <a:srgbClr val="FFFFFF"/>
                    </a:solidFill>
                  </a:defRPr>
                </a:lvl1pPr>
              </a:lstStyle>
              <a:p>
                <a:r>
                  <a:t>Coopérer et réaliser des projets </a:t>
                </a:r>
              </a:p>
            </p:txBody>
          </p:sp>
          <p:sp>
            <p:nvSpPr>
              <p:cNvPr id="310" name="Shape 310"/>
              <p:cNvSpPr/>
              <p:nvPr/>
            </p:nvSpPr>
            <p:spPr>
              <a:xfrm>
                <a:off x="2565400" y="1472691"/>
                <a:ext cx="1231950"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700">
                    <a:solidFill>
                      <a:srgbClr val="FFFFFF"/>
                    </a:solidFill>
                  </a:defRPr>
                </a:lvl1pPr>
              </a:lstStyle>
              <a:p>
                <a:r>
                  <a:t>Rechercher et traiter l’informa- tion et s’initier aux langages des médias </a:t>
                </a:r>
              </a:p>
            </p:txBody>
          </p:sp>
          <p:sp>
            <p:nvSpPr>
              <p:cNvPr id="311" name="Shape 311"/>
              <p:cNvSpPr/>
              <p:nvPr/>
            </p:nvSpPr>
            <p:spPr>
              <a:xfrm>
                <a:off x="3848100" y="1472691"/>
                <a:ext cx="1231950"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700">
                    <a:solidFill>
                      <a:srgbClr val="FFFFFF"/>
                    </a:solidFill>
                  </a:defRPr>
                </a:lvl1pPr>
              </a:lstStyle>
              <a:p>
                <a:r>
                  <a:t>Mobiliser des outils numériques pour apprendre, échanger, com- muniquer </a:t>
                </a:r>
              </a:p>
            </p:txBody>
          </p:sp>
          <p:sp>
            <p:nvSpPr>
              <p:cNvPr id="312" name="Shape 312"/>
              <p:cNvSpPr/>
              <p:nvPr/>
            </p:nvSpPr>
            <p:spPr>
              <a:xfrm>
                <a:off x="5219700" y="1472691"/>
                <a:ext cx="1231950"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700">
                    <a:solidFill>
                      <a:srgbClr val="FFFFFF"/>
                    </a:solidFill>
                  </a:defRPr>
                </a:lvl1pPr>
              </a:lstStyle>
              <a:p>
                <a:r>
                  <a:t>Maîtriser l’expression de sa sensibilité et de ses opinions, respecter celles des autres </a:t>
                </a:r>
              </a:p>
            </p:txBody>
          </p:sp>
          <p:sp>
            <p:nvSpPr>
              <p:cNvPr id="313" name="Shape 313"/>
              <p:cNvSpPr/>
              <p:nvPr/>
            </p:nvSpPr>
            <p:spPr>
              <a:xfrm>
                <a:off x="6502400" y="1472691"/>
                <a:ext cx="1231950"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700">
                    <a:solidFill>
                      <a:srgbClr val="FFFFFF"/>
                    </a:solidFill>
                  </a:defRPr>
                </a:lvl1pPr>
              </a:lstStyle>
              <a:p>
                <a:r>
                  <a:t>Connaître et comprendre la règle et le droit </a:t>
                </a:r>
              </a:p>
            </p:txBody>
          </p:sp>
          <p:sp>
            <p:nvSpPr>
              <p:cNvPr id="314" name="Shape 314"/>
              <p:cNvSpPr/>
              <p:nvPr/>
            </p:nvSpPr>
            <p:spPr>
              <a:xfrm>
                <a:off x="7829550" y="1472691"/>
                <a:ext cx="1231950"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700">
                    <a:solidFill>
                      <a:srgbClr val="FFFFFF"/>
                    </a:solidFill>
                  </a:defRPr>
                </a:lvl1pPr>
              </a:lstStyle>
              <a:p>
                <a:r>
                  <a:t>Exercer son esprit critique, faire preuve de réflexion et de discernement </a:t>
                </a:r>
              </a:p>
            </p:txBody>
          </p:sp>
          <p:sp>
            <p:nvSpPr>
              <p:cNvPr id="315" name="Shape 315"/>
              <p:cNvSpPr/>
              <p:nvPr/>
            </p:nvSpPr>
            <p:spPr>
              <a:xfrm>
                <a:off x="9156700" y="1472691"/>
                <a:ext cx="1231950" cy="2951126"/>
              </a:xfrm>
              <a:prstGeom prst="roundRect">
                <a:avLst>
                  <a:gd name="adj" fmla="val 3032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1700">
                    <a:solidFill>
                      <a:srgbClr val="FFFFFF"/>
                    </a:solidFill>
                  </a:defRPr>
                </a:pPr>
                <a:r>
                  <a:rPr sz="1600"/>
                  <a:t>Faire preuve</a:t>
                </a:r>
                <a:br>
                  <a:rPr sz="1600"/>
                </a:br>
                <a:r>
                  <a:rPr sz="1600"/>
                  <a:t>de responsabi- lité, respecter les règles de la vie collective, s’engager et prendre des</a:t>
                </a:r>
                <a:r>
                  <a:t> </a:t>
                </a:r>
                <a:r>
                  <a:rPr sz="1600"/>
                  <a:t>initiatives </a:t>
                </a:r>
              </a:p>
            </p:txBody>
          </p:sp>
        </p:gr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title"/>
          </p:nvPr>
        </p:nvSpPr>
        <p:spPr>
          <a:xfrm>
            <a:off x="1270000" y="254000"/>
            <a:ext cx="10464800" cy="1015058"/>
          </a:xfrm>
          <a:prstGeom prst="rect">
            <a:avLst/>
          </a:prstGeom>
        </p:spPr>
        <p:txBody>
          <a:bodyPr>
            <a:normAutofit fontScale="90000"/>
          </a:bodyPr>
          <a:lstStyle>
            <a:lvl1pPr defTabSz="362204">
              <a:defRPr sz="4960"/>
            </a:lvl1pPr>
          </a:lstStyle>
          <a:p>
            <a:r>
              <a:t>Un exemple d’EPI en lien avec un parcours</a:t>
            </a:r>
          </a:p>
        </p:txBody>
      </p:sp>
      <p:graphicFrame>
        <p:nvGraphicFramePr>
          <p:cNvPr id="320" name="Table 320"/>
          <p:cNvGraphicFramePr/>
          <p:nvPr>
            <p:extLst>
              <p:ext uri="{D42A27DB-BD31-4B8C-83A1-F6EECF244321}">
                <p14:modId xmlns:p14="http://schemas.microsoft.com/office/powerpoint/2010/main" val="2516362394"/>
              </p:ext>
            </p:extLst>
          </p:nvPr>
        </p:nvGraphicFramePr>
        <p:xfrm>
          <a:off x="237704" y="1251715"/>
          <a:ext cx="12434487" cy="9149080"/>
        </p:xfrm>
        <a:graphic>
          <a:graphicData uri="http://schemas.openxmlformats.org/drawingml/2006/table">
            <a:tbl>
              <a:tblPr>
                <a:tableStyleId>{4C3C2611-4C71-4FC5-86AE-919BDF0F9419}</a:tableStyleId>
              </a:tblPr>
              <a:tblGrid>
                <a:gridCol w="1948273"/>
                <a:gridCol w="1168948"/>
                <a:gridCol w="1038297"/>
                <a:gridCol w="2128948"/>
                <a:gridCol w="1892194"/>
                <a:gridCol w="2746263"/>
                <a:gridCol w="1511564"/>
              </a:tblGrid>
              <a:tr h="0">
                <a:tc>
                  <a:txBody>
                    <a:bodyPr/>
                    <a:lstStyle/>
                    <a:p>
                      <a:pPr algn="l">
                        <a:spcBef>
                          <a:spcPts val="4200"/>
                        </a:spcBef>
                        <a:defRPr sz="1900">
                          <a:solidFill>
                            <a:srgbClr val="000000"/>
                          </a:solidFill>
                        </a:defRPr>
                      </a:pPr>
                      <a:r>
                        <a:t>Thématique de l'EPI</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Intitulé</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Durée de l'EPI</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Production prévue</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Modalités prévues</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Disciplines sollicitées</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Contribution à un parcours</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962729">
                <a:tc>
                  <a:txBody>
                    <a:bodyPr/>
                    <a:lstStyle/>
                    <a:p>
                      <a:pPr algn="l">
                        <a:spcBef>
                          <a:spcPts val="4200"/>
                        </a:spcBef>
                        <a:defRPr sz="1900">
                          <a:solidFill>
                            <a:srgbClr val="000000"/>
                          </a:solidFill>
                        </a:defRPr>
                      </a:pPr>
                      <a:r>
                        <a:t>Monde économique et professionnel</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"Et après la 3Pro ?"</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Janvier février</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Organisation de la journée "Rencontre avec les anciens élèves de 3Prépro"</a:t>
                      </a:r>
                    </a:p>
                    <a:p>
                      <a:pPr algn="l">
                        <a:spcBef>
                          <a:spcPts val="4200"/>
                        </a:spcBef>
                        <a:defRPr sz="1900">
                          <a:solidFill>
                            <a:srgbClr val="000000"/>
                          </a:solidFill>
                        </a:defRPr>
                      </a:pPr>
                      <a:r>
                        <a:t>(Samedi 25 février 2017) </a:t>
                      </a:r>
                    </a:p>
                    <a:p>
                      <a:pPr algn="l">
                        <a:spcBef>
                          <a:spcPts val="4200"/>
                        </a:spcBef>
                        <a:defRPr sz="1900">
                          <a:solidFill>
                            <a:srgbClr val="000000"/>
                          </a:solidFill>
                        </a:defRPr>
                      </a:pPr>
                      <a:endParaRPr/>
                    </a:p>
                    <a:p>
                      <a:pPr algn="l">
                        <a:spcBef>
                          <a:spcPts val="4200"/>
                        </a:spcBef>
                        <a:defRPr sz="1900">
                          <a:solidFill>
                            <a:srgbClr val="000000"/>
                          </a:solidFill>
                        </a:defRPr>
                      </a:pPr>
                      <a:endParaRPr/>
                    </a:p>
                    <a:p>
                      <a:pPr algn="l">
                        <a:spcBef>
                          <a:spcPts val="4200"/>
                        </a:spcBef>
                        <a:defRPr sz="1900">
                          <a:solidFill>
                            <a:srgbClr val="000000"/>
                          </a:solidFill>
                        </a:defRPr>
                      </a:pPr>
                      <a:r>
                        <a:t>Réalisation d'un questionnaire type</a:t>
                      </a:r>
                    </a:p>
                    <a:p>
                      <a:pPr algn="l">
                        <a:spcBef>
                          <a:spcPts val="4200"/>
                        </a:spcBef>
                        <a:defRPr sz="1900">
                          <a:solidFill>
                            <a:srgbClr val="000000"/>
                          </a:solidFill>
                        </a:defRPr>
                      </a:pPr>
                      <a:r>
                        <a:t>Réalisation des fiches formations</a:t>
                      </a:r>
                    </a:p>
                    <a:p>
                      <a:pPr algn="l">
                        <a:spcBef>
                          <a:spcPts val="4200"/>
                        </a:spcBef>
                        <a:defRPr sz="1900">
                          <a:solidFill>
                            <a:srgbClr val="000000"/>
                          </a:solidFill>
                        </a:defRPr>
                      </a:pPr>
                      <a:endParaRPr/>
                    </a:p>
                    <a:p>
                      <a:pPr algn="l">
                        <a:spcBef>
                          <a:spcPts val="4200"/>
                        </a:spcBef>
                        <a:defRPr sz="1900">
                          <a:solidFill>
                            <a:srgbClr val="000000"/>
                          </a:solidFill>
                        </a:defRPr>
                      </a:pPr>
                      <a:endParaRP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Visites des lycées</a:t>
                      </a:r>
                    </a:p>
                    <a:p>
                      <a:pPr algn="l">
                        <a:spcBef>
                          <a:spcPts val="4200"/>
                        </a:spcBef>
                        <a:defRPr sz="1900">
                          <a:solidFill>
                            <a:srgbClr val="000000"/>
                          </a:solidFill>
                        </a:defRPr>
                      </a:pPr>
                      <a:r>
                        <a:t>Perrin , Monnet, Etiolles, Perret, Baudelaire, Ampère etc........ </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t>Technologie / Maths: Préparation de la rencontre avec les anciens (Invitation, Plans , Déroulement)</a:t>
                      </a:r>
                    </a:p>
                    <a:p>
                      <a:pPr algn="l">
                        <a:spcBef>
                          <a:spcPts val="4200"/>
                        </a:spcBef>
                        <a:defRPr sz="1900">
                          <a:solidFill>
                            <a:srgbClr val="000000"/>
                          </a:solidFill>
                        </a:defRPr>
                      </a:pPr>
                      <a:endParaRPr/>
                    </a:p>
                    <a:p>
                      <a:pPr algn="l">
                        <a:spcBef>
                          <a:spcPts val="4200"/>
                        </a:spcBef>
                        <a:defRPr sz="1900">
                          <a:solidFill>
                            <a:srgbClr val="000000"/>
                          </a:solidFill>
                        </a:defRPr>
                      </a:pPr>
                      <a:r>
                        <a:t>Français : Mise en forme des fiches formations</a:t>
                      </a:r>
                    </a:p>
                    <a:p>
                      <a:pPr algn="l">
                        <a:spcBef>
                          <a:spcPts val="4200"/>
                        </a:spcBef>
                        <a:defRPr sz="1900">
                          <a:solidFill>
                            <a:srgbClr val="000000"/>
                          </a:solidFill>
                        </a:defRPr>
                      </a:pPr>
                      <a:endParaRPr/>
                    </a:p>
                    <a:p>
                      <a:pPr algn="l">
                        <a:spcBef>
                          <a:spcPts val="4200"/>
                        </a:spcBef>
                        <a:defRPr sz="1900">
                          <a:solidFill>
                            <a:srgbClr val="000000"/>
                          </a:solidFill>
                        </a:defRPr>
                      </a:pPr>
                      <a:r>
                        <a:t>Modules découvertes : Accompagnement sorties</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1900">
                          <a:solidFill>
                            <a:srgbClr val="000000"/>
                          </a:solidFill>
                        </a:defRPr>
                      </a:pPr>
                      <a:r>
                        <a:rPr dirty="0" err="1"/>
                        <a:t>Parcours</a:t>
                      </a:r>
                      <a:r>
                        <a:rPr dirty="0"/>
                        <a:t> </a:t>
                      </a:r>
                      <a:r>
                        <a:rPr dirty="0" err="1"/>
                        <a:t>avenir</a:t>
                      </a:r>
                      <a:r>
                        <a:rPr dirty="0"/>
                        <a:t> </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title"/>
          </p:nvPr>
        </p:nvSpPr>
        <p:spPr>
          <a:xfrm>
            <a:off x="254000" y="381000"/>
            <a:ext cx="12346038" cy="1015058"/>
          </a:xfrm>
          <a:prstGeom prst="rect">
            <a:avLst/>
          </a:prstGeom>
        </p:spPr>
        <p:txBody>
          <a:bodyPr>
            <a:normAutofit fontScale="90000"/>
          </a:bodyPr>
          <a:lstStyle>
            <a:lvl1pPr defTabSz="461518">
              <a:defRPr sz="3950"/>
            </a:lvl1pPr>
          </a:lstStyle>
          <a:p>
            <a:r>
              <a:t>Analyse autour de l’activité « réaliser des fiches formations »</a:t>
            </a:r>
          </a:p>
        </p:txBody>
      </p:sp>
      <p:graphicFrame>
        <p:nvGraphicFramePr>
          <p:cNvPr id="323" name="Table 323"/>
          <p:cNvGraphicFramePr/>
          <p:nvPr/>
        </p:nvGraphicFramePr>
        <p:xfrm>
          <a:off x="533857" y="2227815"/>
          <a:ext cx="12346034" cy="6480718"/>
        </p:xfrm>
        <a:graphic>
          <a:graphicData uri="http://schemas.openxmlformats.org/drawingml/2006/table">
            <a:tbl>
              <a:tblPr>
                <a:tableStyleId>{4C3C2611-4C71-4FC5-86AE-919BDF0F9419}</a:tableStyleId>
              </a:tblPr>
              <a:tblGrid>
                <a:gridCol w="1586630"/>
                <a:gridCol w="951965"/>
                <a:gridCol w="845566"/>
                <a:gridCol w="1332183"/>
                <a:gridCol w="1788470"/>
                <a:gridCol w="2097976"/>
                <a:gridCol w="1586943"/>
                <a:gridCol w="2156301"/>
              </a:tblGrid>
              <a:tr h="1578518">
                <a:tc>
                  <a:txBody>
                    <a:bodyPr/>
                    <a:lstStyle/>
                    <a:p>
                      <a:pPr algn="l">
                        <a:spcBef>
                          <a:spcPts val="4200"/>
                        </a:spcBef>
                        <a:defRPr sz="2100">
                          <a:solidFill>
                            <a:srgbClr val="000000"/>
                          </a:solidFill>
                        </a:defRPr>
                      </a:pPr>
                      <a:r>
                        <a:t>Thématique de l'EPI</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Intitulé</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Durée de l'EPI</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Production prévue</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defTabSz="457200">
                        <a:defRPr>
                          <a:solidFill>
                            <a:srgbClr val="000000"/>
                          </a:solidFill>
                        </a:defRPr>
                      </a:pPr>
                      <a:r>
                        <a:rPr sz="2100">
                          <a:solidFill>
                            <a:srgbClr val="FF2600"/>
                          </a:solidFill>
                        </a:rPr>
                        <a:t>Contributions aux domaines du socle</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Disciplines </a:t>
                      </a:r>
                      <a:r>
                        <a:rPr>
                          <a:solidFill>
                            <a:srgbClr val="FF2600"/>
                          </a:solidFill>
                        </a:rPr>
                        <a:t>/enseignements mobilisés</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defTabSz="457200">
                        <a:defRPr>
                          <a:solidFill>
                            <a:srgbClr val="000000"/>
                          </a:solidFill>
                        </a:defRPr>
                      </a:pPr>
                      <a:r>
                        <a:rPr sz="2100">
                          <a:solidFill>
                            <a:srgbClr val="FF2600"/>
                          </a:solidFill>
                        </a:rPr>
                        <a:t>Contributions aux éléments de programme</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Contribution à un parcours</a:t>
                      </a:r>
                    </a:p>
                  </a:txBody>
                  <a:tcPr marL="50800" marR="50800" marT="50800" marB="5080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4313251">
                <a:tc>
                  <a:txBody>
                    <a:bodyPr/>
                    <a:lstStyle/>
                    <a:p>
                      <a:pPr algn="l">
                        <a:spcBef>
                          <a:spcPts val="4200"/>
                        </a:spcBef>
                        <a:defRPr sz="2100">
                          <a:solidFill>
                            <a:srgbClr val="000000"/>
                          </a:solidFill>
                        </a:defRPr>
                      </a:pPr>
                      <a:r>
                        <a:t>Monde économique et professionnel</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"Et après la 3Pro ?"</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Janvier février</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Réalisation des fiches formations</a:t>
                      </a:r>
                    </a:p>
                    <a:p>
                      <a:pPr algn="l">
                        <a:spcBef>
                          <a:spcPts val="4200"/>
                        </a:spcBef>
                        <a:defRPr sz="2100">
                          <a:solidFill>
                            <a:srgbClr val="000000"/>
                          </a:solidFill>
                        </a:defRPr>
                      </a:pPr>
                      <a:endParaRPr/>
                    </a:p>
                    <a:p>
                      <a:pPr algn="l">
                        <a:spcBef>
                          <a:spcPts val="4200"/>
                        </a:spcBef>
                        <a:defRPr sz="2100">
                          <a:solidFill>
                            <a:srgbClr val="000000"/>
                          </a:solid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defTabSz="457200">
                        <a:defRPr sz="2100">
                          <a:solidFill>
                            <a:srgbClr val="FF2600"/>
                          </a:solidFill>
                        </a:defRPr>
                      </a:pPr>
                      <a:r>
                        <a:t>domaine 1, composante 1</a:t>
                      </a:r>
                    </a:p>
                    <a:p>
                      <a:pPr algn="l" defTabSz="457200">
                        <a:defRPr sz="2100">
                          <a:solidFill>
                            <a:srgbClr val="FF2600"/>
                          </a:solidFill>
                        </a:defRPr>
                      </a:pPr>
                      <a:r>
                        <a:t>domaine 2 : quelle part  ?</a:t>
                      </a:r>
                    </a:p>
                    <a:p>
                      <a:pPr marL="289891" indent="-289891" algn="l" defTabSz="457200">
                        <a:buSzPct val="75000"/>
                        <a:buChar char="-"/>
                        <a:defRPr sz="2100">
                          <a:solidFill>
                            <a:srgbClr val="FF2600"/>
                          </a:solidFill>
                        </a:defRPr>
                      </a:pPr>
                      <a:r>
                        <a:t>Organiser son travail personnel  ; </a:t>
                      </a:r>
                    </a:p>
                    <a:p>
                      <a:pPr marL="289891" indent="-289891" algn="l" defTabSz="457200">
                        <a:buSzPct val="75000"/>
                        <a:buChar char="-"/>
                        <a:defRPr sz="2100">
                          <a:solidFill>
                            <a:srgbClr val="FF2600"/>
                          </a:solidFill>
                        </a:defRPr>
                      </a:pPr>
                      <a:r>
                        <a:t>Coopérer et réaliser des projets. …</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spcBef>
                          <a:spcPts val="4200"/>
                        </a:spcBef>
                        <a:defRPr sz="2100">
                          <a:solidFill>
                            <a:srgbClr val="000000"/>
                          </a:solidFill>
                        </a:defRPr>
                      </a:pPr>
                      <a:r>
                        <a:t>Français : Mise en forme des fiches formations</a:t>
                      </a:r>
                    </a:p>
                    <a:p>
                      <a:pPr algn="l">
                        <a:spcBef>
                          <a:spcPts val="4200"/>
                        </a:spcBef>
                        <a:defRPr sz="2100">
                          <a:solidFill>
                            <a:srgbClr val="FF2600"/>
                          </a:solidFill>
                        </a:defRPr>
                      </a:pPr>
                      <a:r>
                        <a:t>quels autres enseignements ou disciplines peuvent intervenir ?</a:t>
                      </a:r>
                    </a:p>
                    <a:p>
                      <a:pPr algn="l">
                        <a:spcBef>
                          <a:spcPts val="4200"/>
                        </a:spcBef>
                        <a:defRPr sz="2100">
                          <a:solidFill>
                            <a:srgbClr val="000000"/>
                          </a:solid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defTabSz="457200">
                        <a:defRPr>
                          <a:solidFill>
                            <a:srgbClr val="000000"/>
                          </a:solidFill>
                        </a:defRPr>
                      </a:pPr>
                      <a:r>
                        <a:rPr sz="2100">
                          <a:solidFill>
                            <a:srgbClr val="FF2600"/>
                          </a:solidFill>
                        </a:rPr>
                        <a:t>établir les liens avec les programmes discipinaires du cycle 4</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defRPr sz="2100">
                          <a:solidFill>
                            <a:srgbClr val="000000"/>
                          </a:solidFill>
                        </a:defRPr>
                      </a:pPr>
                      <a:r>
                        <a:t>Parcours avenir : </a:t>
                      </a:r>
                      <a:r>
                        <a:rPr>
                          <a:solidFill>
                            <a:srgbClr val="FF2600"/>
                          </a:solidFill>
                        </a:rPr>
                        <a:t>quel objectif ?</a:t>
                      </a:r>
                    </a:p>
                    <a:p>
                      <a:pPr algn="l">
                        <a:buSzPct val="75000"/>
                        <a:buChar char="-"/>
                        <a:defRPr sz="2100">
                          <a:solidFill>
                            <a:srgbClr val="FF2600"/>
                          </a:solidFill>
                        </a:defRPr>
                      </a:pPr>
                      <a:r>
                        <a:t>découvrir le monde économique et professionnel ? </a:t>
                      </a:r>
                    </a:p>
                    <a:p>
                      <a:pPr algn="l">
                        <a:buSzPct val="75000"/>
                        <a:buChar char="-"/>
                        <a:defRPr sz="2100">
                          <a:solidFill>
                            <a:srgbClr val="FF2600"/>
                          </a:solidFill>
                        </a:defRPr>
                      </a:pPr>
                      <a:r>
                        <a:t>développer son sens de l'engagement et de l'initiative  ?          - élaborer son projet d'orientation, scolaire et professionnelle ?</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30"/>
          <p:cNvGrpSpPr/>
          <p:nvPr/>
        </p:nvGrpSpPr>
        <p:grpSpPr>
          <a:xfrm>
            <a:off x="3296392" y="959473"/>
            <a:ext cx="6783583" cy="8644457"/>
            <a:chOff x="1184658" y="-125020"/>
            <a:chExt cx="6783581" cy="8644455"/>
          </a:xfrm>
        </p:grpSpPr>
        <p:sp>
          <p:nvSpPr>
            <p:cNvPr id="122" name="Shape 122"/>
            <p:cNvSpPr/>
            <p:nvPr/>
          </p:nvSpPr>
          <p:spPr>
            <a:xfrm>
              <a:off x="1184658" y="400516"/>
              <a:ext cx="6783581" cy="6783580"/>
            </a:xfrm>
            <a:prstGeom prst="ellipse">
              <a:avLst/>
            </a:prstGeom>
            <a:noFill/>
            <a:ln w="63500" cap="flat">
              <a:solidFill>
                <a:schemeClr val="accent1">
                  <a:hueOff val="-317807"/>
                  <a:satOff val="15445"/>
                  <a:lumOff val="10392"/>
                </a:schemeClr>
              </a:solidFill>
              <a:prstDash val="solid"/>
              <a:miter lim="400000"/>
            </a:ln>
            <a:effectLst/>
          </p:spPr>
          <p:txBody>
            <a:bodyPr wrap="square" lIns="50800" tIns="50800" rIns="50800" bIns="50800" numCol="1" anchor="ctr">
              <a:noAutofit/>
            </a:bodyPr>
            <a:lstStyle/>
            <a:p>
              <a:pPr>
                <a:defRPr sz="3600">
                  <a:solidFill>
                    <a:srgbClr val="FFFFFF"/>
                  </a:solidFill>
                </a:defRPr>
              </a:pPr>
              <a:endParaRPr/>
            </a:p>
          </p:txBody>
        </p:sp>
        <p:sp>
          <p:nvSpPr>
            <p:cNvPr id="123" name="Shape 123"/>
            <p:cNvSpPr/>
            <p:nvPr/>
          </p:nvSpPr>
          <p:spPr>
            <a:xfrm rot="18372686">
              <a:off x="-525720" y="1729423"/>
              <a:ext cx="4881799" cy="1172914"/>
            </a:xfrm>
            <a:prstGeom prst="roundRect">
              <a:avLst>
                <a:gd name="adj" fmla="val 18747"/>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200">
                  <a:solidFill>
                    <a:srgbClr val="FFFFFF"/>
                  </a:solidFill>
                </a:defRPr>
              </a:lvl1pPr>
            </a:lstStyle>
            <a:p>
              <a:r>
                <a:t>Enseigner et évaluer les compétences</a:t>
              </a:r>
            </a:p>
          </p:txBody>
        </p:sp>
        <p:sp>
          <p:nvSpPr>
            <p:cNvPr id="124" name="Shape 124"/>
            <p:cNvSpPr/>
            <p:nvPr/>
          </p:nvSpPr>
          <p:spPr>
            <a:xfrm rot="3212800">
              <a:off x="5617471" y="1998802"/>
              <a:ext cx="3708644" cy="916254"/>
            </a:xfrm>
            <a:prstGeom prst="roundRect">
              <a:avLst>
                <a:gd name="adj" fmla="val 23998"/>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200">
                  <a:solidFill>
                    <a:srgbClr val="FFFFFF"/>
                  </a:solidFill>
                </a:defRPr>
              </a:lvl1pPr>
            </a:lstStyle>
            <a:p>
              <a:r>
                <a:t>Bilans périodiques</a:t>
              </a:r>
            </a:p>
          </p:txBody>
        </p:sp>
        <p:sp>
          <p:nvSpPr>
            <p:cNvPr id="125" name="Shape 125"/>
            <p:cNvSpPr/>
            <p:nvPr/>
          </p:nvSpPr>
          <p:spPr>
            <a:xfrm>
              <a:off x="2666940" y="6605245"/>
              <a:ext cx="4123627" cy="916254"/>
            </a:xfrm>
            <a:prstGeom prst="roundRect">
              <a:avLst>
                <a:gd name="adj" fmla="val 23998"/>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200">
                  <a:solidFill>
                    <a:srgbClr val="FFFFFF"/>
                  </a:solidFill>
                </a:defRPr>
              </a:lvl1pPr>
            </a:lstStyle>
            <a:p>
              <a:r>
                <a:t>Bilan de fin de cycle 4</a:t>
              </a:r>
            </a:p>
          </p:txBody>
        </p:sp>
        <p:sp>
          <p:nvSpPr>
            <p:cNvPr id="126" name="Shape 126"/>
            <p:cNvSpPr/>
            <p:nvPr/>
          </p:nvSpPr>
          <p:spPr>
            <a:xfrm>
              <a:off x="2338871" y="7716605"/>
              <a:ext cx="4779765" cy="802830"/>
            </a:xfrm>
            <a:prstGeom prst="roundRect">
              <a:avLst>
                <a:gd name="adj" fmla="val 23729"/>
              </a:avLst>
            </a:prstGeom>
            <a:solidFill>
              <a:srgbClr val="DE5F00">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defRPr sz="3600"/>
              </a:pPr>
              <a:r>
                <a:rPr sz="2400"/>
                <a:t>évaluer la maîtrise des compétences du socle</a:t>
              </a:r>
            </a:p>
          </p:txBody>
        </p:sp>
        <p:sp>
          <p:nvSpPr>
            <p:cNvPr id="127" name="Shape 127"/>
            <p:cNvSpPr/>
            <p:nvPr/>
          </p:nvSpPr>
          <p:spPr>
            <a:xfrm rot="3125305">
              <a:off x="4021097" y="2715691"/>
              <a:ext cx="4891790" cy="1660523"/>
            </a:xfrm>
            <a:prstGeom prst="roundRect">
              <a:avLst>
                <a:gd name="adj" fmla="val 16107"/>
              </a:avLst>
            </a:prstGeom>
            <a:solidFill>
              <a:srgbClr val="DE5F00">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rPr dirty="0" err="1"/>
                <a:t>positionner</a:t>
              </a:r>
              <a:r>
                <a:rPr dirty="0"/>
                <a:t> </a:t>
              </a:r>
              <a:r>
                <a:rPr dirty="0" err="1"/>
                <a:t>l’élève</a:t>
              </a:r>
              <a:r>
                <a:rPr dirty="0"/>
                <a:t> sur les </a:t>
              </a:r>
              <a:r>
                <a:rPr dirty="0" err="1"/>
                <a:t>éléments</a:t>
              </a:r>
              <a:r>
                <a:rPr dirty="0"/>
                <a:t> du </a:t>
              </a:r>
              <a:r>
                <a:rPr dirty="0" err="1"/>
                <a:t>programme</a:t>
              </a:r>
              <a:r>
                <a:rPr dirty="0"/>
                <a:t> </a:t>
              </a:r>
              <a:r>
                <a:rPr dirty="0" err="1"/>
                <a:t>travaillés</a:t>
              </a:r>
              <a:r>
                <a:rPr dirty="0"/>
                <a:t> : acquisitions, </a:t>
              </a:r>
              <a:r>
                <a:rPr dirty="0" err="1"/>
                <a:t>progrès</a:t>
              </a:r>
              <a:r>
                <a:rPr dirty="0"/>
                <a:t>, </a:t>
              </a:r>
              <a:r>
                <a:rPr dirty="0" err="1"/>
                <a:t>difficultés</a:t>
              </a:r>
              <a:r>
                <a:rPr dirty="0"/>
                <a:t> </a:t>
              </a:r>
              <a:r>
                <a:rPr dirty="0" err="1"/>
                <a:t>éventuelles</a:t>
              </a:r>
              <a:endParaRPr dirty="0"/>
            </a:p>
          </p:txBody>
        </p:sp>
        <p:sp>
          <p:nvSpPr>
            <p:cNvPr id="128" name="Shape 128"/>
            <p:cNvSpPr/>
            <p:nvPr/>
          </p:nvSpPr>
          <p:spPr>
            <a:xfrm rot="180000">
              <a:off x="4238265" y="223606"/>
              <a:ext cx="1270001" cy="368102"/>
            </a:xfrm>
            <a:prstGeom prst="rightArrow">
              <a:avLst>
                <a:gd name="adj1" fmla="val 32000"/>
                <a:gd name="adj2" fmla="val 196003"/>
              </a:avLst>
            </a:prstGeom>
            <a:solidFill>
              <a:schemeClr val="accent1"/>
            </a:solidFill>
            <a:ln w="12700" cap="flat">
              <a:noFill/>
              <a:miter lim="400000"/>
            </a:ln>
            <a:effectLst/>
          </p:spPr>
          <p:txBody>
            <a:bodyPr wrap="square" lIns="50800" tIns="50800" rIns="50800" bIns="50800" numCol="1" anchor="ctr">
              <a:noAutofit/>
            </a:bodyPr>
            <a:lstStyle/>
            <a:p>
              <a:pPr>
                <a:defRPr sz="3600">
                  <a:solidFill>
                    <a:srgbClr val="FFFFFF"/>
                  </a:solidFill>
                </a:defRPr>
              </a:pPr>
              <a:endParaRPr/>
            </a:p>
          </p:txBody>
        </p:sp>
        <p:sp>
          <p:nvSpPr>
            <p:cNvPr id="129" name="Shape 129"/>
            <p:cNvSpPr/>
            <p:nvPr/>
          </p:nvSpPr>
          <p:spPr>
            <a:xfrm rot="8041960">
              <a:off x="6333765" y="6014806"/>
              <a:ext cx="1270001" cy="368102"/>
            </a:xfrm>
            <a:prstGeom prst="rightArrow">
              <a:avLst>
                <a:gd name="adj1" fmla="val 32000"/>
                <a:gd name="adj2" fmla="val 196003"/>
              </a:avLst>
            </a:prstGeom>
            <a:solidFill>
              <a:schemeClr val="accent1"/>
            </a:solidFill>
            <a:ln w="12700" cap="flat">
              <a:noFill/>
              <a:miter lim="400000"/>
            </a:ln>
            <a:effectLst/>
          </p:spPr>
          <p:txBody>
            <a:bodyPr wrap="square" lIns="50800" tIns="50800" rIns="50800" bIns="50800" numCol="1" anchor="ctr">
              <a:noAutofit/>
            </a:bodyPr>
            <a:lstStyle/>
            <a:p>
              <a:pPr>
                <a:defRPr sz="3600">
                  <a:solidFill>
                    <a:srgbClr val="FFFFFF"/>
                  </a:solidFill>
                </a:defRPr>
              </a:pPr>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title"/>
          </p:nvPr>
        </p:nvSpPr>
        <p:spPr>
          <a:xfrm>
            <a:off x="1141852" y="787131"/>
            <a:ext cx="10721097" cy="1372138"/>
          </a:xfrm>
          <a:prstGeom prst="rect">
            <a:avLst/>
          </a:prstGeom>
        </p:spPr>
        <p:txBody>
          <a:bodyPr>
            <a:normAutofit fontScale="90000"/>
          </a:bodyPr>
          <a:lstStyle>
            <a:lvl1pPr defTabSz="455675">
              <a:defRPr sz="6240"/>
            </a:lvl1pPr>
          </a:lstStyle>
          <a:p>
            <a:r>
              <a:t>les parcours et l’application Folios </a:t>
            </a:r>
          </a:p>
        </p:txBody>
      </p:sp>
      <p:sp>
        <p:nvSpPr>
          <p:cNvPr id="326" name="Shape 326"/>
          <p:cNvSpPr>
            <a:spLocks noGrp="1"/>
          </p:cNvSpPr>
          <p:nvPr>
            <p:ph type="body" idx="1"/>
          </p:nvPr>
        </p:nvSpPr>
        <p:spPr>
          <a:prstGeom prst="rect">
            <a:avLst/>
          </a:prstGeom>
        </p:spPr>
        <p:txBody>
          <a:bodyPr/>
          <a:lstStyle/>
          <a:p>
            <a:pPr>
              <a:buBlip>
                <a:blip r:embed="rId2"/>
              </a:buBlip>
            </a:pPr>
            <a:r>
              <a:t>connexion via Arena :</a:t>
            </a:r>
          </a:p>
          <a:p>
            <a:pPr>
              <a:buBlip>
                <a:blip r:embed="rId2"/>
              </a:buBlip>
            </a:pPr>
            <a:r>
              <a:rPr u="sng">
                <a:hlinkClick r:id="rId3"/>
              </a:rPr>
              <a:t>https://folios.onisep.fr/saml/login?_pre_saml_idp=arena&amp;_saml_idp=</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title"/>
          </p:nvPr>
        </p:nvSpPr>
        <p:spPr>
          <a:xfrm>
            <a:off x="982393" y="466578"/>
            <a:ext cx="11502440" cy="1417761"/>
          </a:xfrm>
          <a:prstGeom prst="rect">
            <a:avLst/>
          </a:prstGeom>
        </p:spPr>
        <p:txBody>
          <a:bodyPr>
            <a:normAutofit fontScale="90000"/>
          </a:bodyPr>
          <a:lstStyle>
            <a:lvl1pPr defTabSz="350520">
              <a:defRPr sz="4800"/>
            </a:lvl1pPr>
          </a:lstStyle>
          <a:p>
            <a:r>
              <a:t>Domaine 4 :LES SYSTÈMES NATURELS ET LES SYSTÈMES TECHNIQUES</a:t>
            </a:r>
          </a:p>
        </p:txBody>
      </p:sp>
      <p:grpSp>
        <p:nvGrpSpPr>
          <p:cNvPr id="349" name="Group 349"/>
          <p:cNvGrpSpPr/>
          <p:nvPr/>
        </p:nvGrpSpPr>
        <p:grpSpPr>
          <a:xfrm>
            <a:off x="1084867" y="2189683"/>
            <a:ext cx="11082765" cy="7518264"/>
            <a:chOff x="0" y="0"/>
            <a:chExt cx="11082763" cy="7518263"/>
          </a:xfrm>
        </p:grpSpPr>
        <p:sp>
          <p:nvSpPr>
            <p:cNvPr id="329" name="Shape 329"/>
            <p:cNvSpPr/>
            <p:nvPr/>
          </p:nvSpPr>
          <p:spPr>
            <a:xfrm>
              <a:off x="811437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330" name="Shape 330"/>
            <p:cNvSpPr/>
            <p:nvPr/>
          </p:nvSpPr>
          <p:spPr>
            <a:xfrm>
              <a:off x="78647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331" name="Shape 331"/>
            <p:cNvSpPr/>
            <p:nvPr/>
          </p:nvSpPr>
          <p:spPr>
            <a:xfrm>
              <a:off x="3196297"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332" name="Shape 332"/>
            <p:cNvSpPr/>
            <p:nvPr/>
          </p:nvSpPr>
          <p:spPr>
            <a:xfrm>
              <a:off x="560612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333" name="Shape 333"/>
            <p:cNvSpPr/>
            <p:nvPr/>
          </p:nvSpPr>
          <p:spPr>
            <a:xfrm>
              <a:off x="731317" y="1340916"/>
              <a:ext cx="3081194" cy="4346030"/>
            </a:xfrm>
            <a:prstGeom prst="roundRect">
              <a:avLst>
                <a:gd name="adj" fmla="val 12126"/>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MENER UNE DÉMARCHE SCIENTIFIQUE RÉSOUDRE UN PROBLÈME</a:t>
              </a:r>
            </a:p>
          </p:txBody>
        </p:sp>
        <p:sp>
          <p:nvSpPr>
            <p:cNvPr id="334" name="Shape 334"/>
            <p:cNvSpPr/>
            <p:nvPr/>
          </p:nvSpPr>
          <p:spPr>
            <a:xfrm>
              <a:off x="3887169" y="1340916"/>
              <a:ext cx="3140200" cy="4346030"/>
            </a:xfrm>
            <a:prstGeom prst="roundRect">
              <a:avLst>
                <a:gd name="adj" fmla="val 11899"/>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CONCEVOIR DES OBJETS ET DES SYSTÈMES TECHNIQUES</a:t>
              </a:r>
            </a:p>
          </p:txBody>
        </p:sp>
        <p:sp>
          <p:nvSpPr>
            <p:cNvPr id="335" name="Shape 335"/>
            <p:cNvSpPr/>
            <p:nvPr/>
          </p:nvSpPr>
          <p:spPr>
            <a:xfrm>
              <a:off x="7102027" y="1317785"/>
              <a:ext cx="3147870" cy="4346030"/>
            </a:xfrm>
            <a:prstGeom prst="roundRect">
              <a:avLst>
                <a:gd name="adj" fmla="val 1187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rPr cap="all"/>
                <a:t>Identifier des règles et des principes de responsabilité individuelle et collective dans les domaines de la santé, de la sécurité, de l’environnement</a:t>
              </a:r>
              <a:r>
                <a:t> </a:t>
              </a:r>
            </a:p>
          </p:txBody>
        </p:sp>
        <p:sp>
          <p:nvSpPr>
            <p:cNvPr id="336" name="Shape 336"/>
            <p:cNvSpPr/>
            <p:nvPr/>
          </p:nvSpPr>
          <p:spPr>
            <a:xfrm>
              <a:off x="472196" y="724445"/>
              <a:ext cx="10138372"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grpSp>
          <p:nvGrpSpPr>
            <p:cNvPr id="347" name="Group 347"/>
            <p:cNvGrpSpPr/>
            <p:nvPr/>
          </p:nvGrpSpPr>
          <p:grpSpPr>
            <a:xfrm>
              <a:off x="0" y="0"/>
              <a:ext cx="11082765" cy="650205"/>
              <a:chOff x="0" y="0"/>
              <a:chExt cx="11082764" cy="650204"/>
            </a:xfrm>
          </p:grpSpPr>
          <p:sp>
            <p:nvSpPr>
              <p:cNvPr id="337" name="Shape 337"/>
              <p:cNvSpPr/>
              <p:nvPr/>
            </p:nvSpPr>
            <p:spPr>
              <a:xfrm>
                <a:off x="0" y="0"/>
                <a:ext cx="1380396"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338" name="Shape 338"/>
              <p:cNvSpPr/>
              <p:nvPr/>
            </p:nvSpPr>
            <p:spPr>
              <a:xfrm>
                <a:off x="1463321"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339" name="Shape 339"/>
              <p:cNvSpPr/>
              <p:nvPr/>
            </p:nvSpPr>
            <p:spPr>
              <a:xfrm>
                <a:off x="2307566" y="0"/>
                <a:ext cx="761321" cy="650205"/>
              </a:xfrm>
              <a:prstGeom prst="roundRect">
                <a:avLst>
                  <a:gd name="adj" fmla="val 28308"/>
                </a:avLst>
              </a:prstGeom>
              <a:solidFill>
                <a:srgbClr val="FF7E79"/>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340" name="Shape 340"/>
              <p:cNvSpPr/>
              <p:nvPr/>
            </p:nvSpPr>
            <p:spPr>
              <a:xfrm>
                <a:off x="3151812"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341" name="Shape 341"/>
              <p:cNvSpPr/>
              <p:nvPr/>
            </p:nvSpPr>
            <p:spPr>
              <a:xfrm>
                <a:off x="3996058"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342" name="Shape 342"/>
              <p:cNvSpPr/>
              <p:nvPr/>
            </p:nvSpPr>
            <p:spPr>
              <a:xfrm>
                <a:off x="5256025" y="0"/>
                <a:ext cx="1177043" cy="650205"/>
              </a:xfrm>
              <a:prstGeom prst="roundRect">
                <a:avLst>
                  <a:gd name="adj" fmla="val 28308"/>
                </a:avLst>
              </a:pr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343" name="Shape 343"/>
              <p:cNvSpPr/>
              <p:nvPr/>
            </p:nvSpPr>
            <p:spPr>
              <a:xfrm>
                <a:off x="7891702" y="0"/>
                <a:ext cx="1129361" cy="650205"/>
              </a:xfrm>
              <a:prstGeom prst="roundRect">
                <a:avLst>
                  <a:gd name="adj" fmla="val 28308"/>
                </a:avLst>
              </a:pr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344" name="Shape 344"/>
              <p:cNvSpPr/>
              <p:nvPr/>
            </p:nvSpPr>
            <p:spPr>
              <a:xfrm>
                <a:off x="9078748" y="0"/>
                <a:ext cx="769289" cy="650205"/>
              </a:xfrm>
              <a:prstGeom prst="roundRect">
                <a:avLst>
                  <a:gd name="adj" fmla="val 28308"/>
                </a:avLst>
              </a:pr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345" name="Shape 345"/>
              <p:cNvSpPr/>
              <p:nvPr/>
            </p:nvSpPr>
            <p:spPr>
              <a:xfrm>
                <a:off x="9905722" y="0"/>
                <a:ext cx="1177043" cy="650205"/>
              </a:xfrm>
              <a:prstGeom prst="roundRect">
                <a:avLst>
                  <a:gd name="adj" fmla="val 28308"/>
                </a:avLst>
              </a:prstGeom>
              <a:solidFill>
                <a:srgbClr val="FF2600"/>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346" name="Shape 346"/>
              <p:cNvSpPr/>
              <p:nvPr/>
            </p:nvSpPr>
            <p:spPr>
              <a:xfrm>
                <a:off x="6515993" y="0"/>
                <a:ext cx="1324234"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sp>
          <p:nvSpPr>
            <p:cNvPr id="348" name="Shape 348"/>
            <p:cNvSpPr/>
            <p:nvPr/>
          </p:nvSpPr>
          <p:spPr>
            <a:xfrm>
              <a:off x="616346" y="6868058"/>
              <a:ext cx="9602373" cy="650206"/>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découverte professionnelle </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xfrm>
            <a:off x="1270000" y="254000"/>
            <a:ext cx="11492524" cy="1353332"/>
          </a:xfrm>
          <a:prstGeom prst="rect">
            <a:avLst/>
          </a:prstGeom>
        </p:spPr>
        <p:txBody>
          <a:bodyPr>
            <a:normAutofit fontScale="90000"/>
          </a:bodyPr>
          <a:lstStyle>
            <a:lvl1pPr defTabSz="356362">
              <a:defRPr sz="4880"/>
            </a:lvl1pPr>
          </a:lstStyle>
          <a:p>
            <a:r>
              <a:t>Proposition pédagogique en sciences physiques</a:t>
            </a:r>
          </a:p>
        </p:txBody>
      </p:sp>
      <p:graphicFrame>
        <p:nvGraphicFramePr>
          <p:cNvPr id="352" name="Table 352"/>
          <p:cNvGraphicFramePr/>
          <p:nvPr/>
        </p:nvGraphicFramePr>
        <p:xfrm>
          <a:off x="1293055" y="1881260"/>
          <a:ext cx="11276696" cy="9865949"/>
        </p:xfrm>
        <a:graphic>
          <a:graphicData uri="http://schemas.openxmlformats.org/drawingml/2006/table">
            <a:tbl>
              <a:tblPr>
                <a:tableStyleId>{4C3C2611-4C71-4FC5-86AE-919BDF0F9419}</a:tableStyleId>
              </a:tblPr>
              <a:tblGrid>
                <a:gridCol w="2408437"/>
                <a:gridCol w="8868259"/>
              </a:tblGrid>
              <a:tr h="580247">
                <a:tc>
                  <a:txBody>
                    <a:bodyPr/>
                    <a:lstStyle/>
                    <a:p>
                      <a:pPr algn="l">
                        <a:spcBef>
                          <a:spcPts val="4200"/>
                        </a:spcBef>
                        <a:defRPr sz="1600">
                          <a:solidFill>
                            <a:srgbClr val="000000"/>
                          </a:solidFill>
                        </a:defRPr>
                      </a:pPr>
                      <a:r>
                        <a:t>TITRE</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spcBef>
                          <a:spcPts val="4200"/>
                        </a:spcBef>
                        <a:defRPr sz="1600">
                          <a:solidFill>
                            <a:srgbClr val="000000"/>
                          </a:solidFill>
                        </a:defRPr>
                      </a:pPr>
                      <a:r>
                        <a:t>Entretien d’un aquarium</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r h="580247">
                <a:tc>
                  <a:txBody>
                    <a:bodyPr/>
                    <a:lstStyle/>
                    <a:p>
                      <a:pPr algn="l">
                        <a:spcBef>
                          <a:spcPts val="4200"/>
                        </a:spcBef>
                        <a:defRPr sz="1600">
                          <a:solidFill>
                            <a:srgbClr val="000000"/>
                          </a:solidFill>
                        </a:defRPr>
                      </a:pPr>
                      <a:r>
                        <a:t>Type d’activité</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spcBef>
                          <a:spcPts val="4200"/>
                        </a:spcBef>
                        <a:defRPr sz="1600">
                          <a:solidFill>
                            <a:srgbClr val="000000"/>
                          </a:solidFill>
                        </a:defRPr>
                      </a:pPr>
                      <a:r>
                        <a:t>évaluation</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r h="824897">
                <a:tc>
                  <a:txBody>
                    <a:bodyPr/>
                    <a:lstStyle/>
                    <a:p>
                      <a:pPr algn="l">
                        <a:spcBef>
                          <a:spcPts val="4200"/>
                        </a:spcBef>
                        <a:defRPr sz="1600">
                          <a:solidFill>
                            <a:srgbClr val="000000"/>
                          </a:solidFill>
                        </a:defRPr>
                      </a:pPr>
                      <a:r>
                        <a:t>POINTS DU PROGRAMME</a:t>
                      </a:r>
                    </a:p>
                    <a:p>
                      <a:pPr algn="l">
                        <a:spcBef>
                          <a:spcPts val="4200"/>
                        </a:spcBef>
                        <a:defRPr sz="1600">
                          <a:solidFill>
                            <a:srgbClr val="000000"/>
                          </a:solidFill>
                        </a:defRPr>
                      </a:pPr>
                      <a:endParaRPr/>
                    </a:p>
                    <a:p>
                      <a:pPr algn="l">
                        <a:spcBef>
                          <a:spcPts val="4200"/>
                        </a:spcBef>
                        <a:defRPr sz="1600">
                          <a:solidFill>
                            <a:srgbClr val="000000"/>
                          </a:solidFill>
                        </a:defRPr>
                      </a:pPr>
                      <a:r>
                        <a:t> ABORDÉS</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spcBef>
                          <a:spcPts val="4200"/>
                        </a:spcBef>
                        <a:defRPr sz="1600">
                          <a:solidFill>
                            <a:srgbClr val="000000"/>
                          </a:solidFill>
                        </a:defRPr>
                      </a:pPr>
                      <a:r>
                        <a:t>- Identifier le caractère acide ou basique d’une solution par mesure de pH.</a:t>
                      </a:r>
                    </a:p>
                    <a:p>
                      <a:pPr algn="l">
                        <a:spcBef>
                          <a:spcPts val="4200"/>
                        </a:spcBef>
                        <a:defRPr sz="1600">
                          <a:solidFill>
                            <a:srgbClr val="000000"/>
                          </a:solidFill>
                        </a:defRPr>
                      </a:pPr>
                      <a:r>
                        <a:t>- Mettre en œuvre des tests caractéristiques d’espèces</a:t>
                      </a:r>
                    </a:p>
                    <a:p>
                      <a:pPr algn="l">
                        <a:spcBef>
                          <a:spcPts val="4200"/>
                        </a:spcBef>
                        <a:defRPr sz="1600">
                          <a:solidFill>
                            <a:srgbClr val="000000"/>
                          </a:solidFill>
                        </a:defRPr>
                      </a:pPr>
                      <a:r>
                        <a:t>chimiques à partir d’une banque fournie.</a:t>
                      </a:r>
                    </a:p>
                    <a:p>
                      <a:pPr algn="l">
                        <a:spcBef>
                          <a:spcPts val="4200"/>
                        </a:spcBef>
                        <a:defRPr sz="1600">
                          <a:solidFill>
                            <a:srgbClr val="000000"/>
                          </a:solidFill>
                        </a:defRPr>
                      </a:pPr>
                      <a:r>
                        <a:t>- Règles de sécurité en chimie.</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r h="1073735">
                <a:tc>
                  <a:txBody>
                    <a:bodyPr/>
                    <a:lstStyle/>
                    <a:p>
                      <a:pPr algn="l">
                        <a:spcBef>
                          <a:spcPts val="4200"/>
                        </a:spcBef>
                        <a:defRPr sz="1600">
                          <a:solidFill>
                            <a:srgbClr val="000000"/>
                          </a:solidFill>
                        </a:defRPr>
                      </a:pPr>
                      <a:r>
                        <a:t>Compétences travaillées (compétences disciplinaires)</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defRPr sz="1600">
                          <a:solidFill>
                            <a:srgbClr val="000000"/>
                          </a:solidFill>
                        </a:defRPr>
                      </a:pPr>
                      <a:r>
                        <a:t>C1 Pratiquer des démarches scientifiques (domaine 4 du socle)</a:t>
                      </a:r>
                    </a:p>
                    <a:p>
                      <a:pPr algn="l">
                        <a:defRPr sz="1600">
                          <a:solidFill>
                            <a:srgbClr val="000000"/>
                          </a:solidFill>
                        </a:defRPr>
                      </a:pPr>
                      <a:r>
                        <a:t>C3 S’approprier des outils et des méthodes (domaine 2)</a:t>
                      </a:r>
                    </a:p>
                    <a:p>
                      <a:pPr algn="l">
                        <a:defRPr sz="1600">
                          <a:solidFill>
                            <a:srgbClr val="000000"/>
                          </a:solidFill>
                        </a:defRPr>
                      </a:pPr>
                      <a:r>
                        <a:t>C4 Pratiquer des langages (domaine 1, composante 3)</a:t>
                      </a:r>
                    </a:p>
                    <a:p>
                      <a:pPr algn="l">
                        <a:defRPr sz="1600">
                          <a:solidFill>
                            <a:srgbClr val="000000"/>
                          </a:solidFill>
                        </a:defRPr>
                      </a:pPr>
                      <a:r>
                        <a:t>C6 Adopter un comportement éthique et responsable (domaine 3 et 5)</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r h="1522827">
                <a:tc>
                  <a:txBody>
                    <a:bodyPr/>
                    <a:lstStyle/>
                    <a:p>
                      <a:pPr algn="l">
                        <a:spcBef>
                          <a:spcPts val="4200"/>
                        </a:spcBef>
                        <a:defRPr sz="1600">
                          <a:solidFill>
                            <a:srgbClr val="000000"/>
                          </a:solidFill>
                        </a:defRPr>
                      </a:pPr>
                      <a:r>
                        <a:t>MATÉRIEL À PRÉVOIR</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defRPr sz="1600">
                          <a:solidFill>
                            <a:srgbClr val="000000"/>
                          </a:solidFill>
                        </a:defRPr>
                      </a:pPr>
                      <a:r>
                        <a:t>- Matériel de chimie :</a:t>
                      </a:r>
                    </a:p>
                    <a:p>
                      <a:pPr marL="561109" indent="-332509" algn="l">
                        <a:buSzPct val="100000"/>
                        <a:buFont typeface="Wingdings"/>
                        <a:buChar char="➢"/>
                        <a:defRPr sz="1600">
                          <a:solidFill>
                            <a:srgbClr val="000000"/>
                          </a:solidFill>
                        </a:defRPr>
                      </a:pPr>
                      <a:r>
                        <a:t>Paillasse professeur : solution A (soude), solution B (acide chlorhydrique), eau distillée</a:t>
                      </a:r>
                    </a:p>
                    <a:p>
                      <a:pPr marL="561109" indent="-332509" algn="l">
                        <a:buSzPct val="100000"/>
                        <a:buFont typeface="Wingdings"/>
                        <a:buChar char="➢"/>
                        <a:defRPr sz="1600">
                          <a:solidFill>
                            <a:srgbClr val="000000"/>
                          </a:solidFill>
                        </a:defRPr>
                      </a:pPr>
                      <a:r>
                        <a:t>Par élève : 3 béchers, papier pH, agitateur, papier essuie tout.</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r h="594799">
                <a:tc>
                  <a:txBody>
                    <a:bodyPr/>
                    <a:lstStyle/>
                    <a:p>
                      <a:pPr algn="l">
                        <a:spcBef>
                          <a:spcPts val="4200"/>
                        </a:spcBef>
                        <a:defRPr sz="1600">
                          <a:solidFill>
                            <a:srgbClr val="000000"/>
                          </a:solidFill>
                        </a:defRPr>
                      </a:pPr>
                      <a:r>
                        <a:t>DISPOSITION DE LA SALLE</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spcBef>
                          <a:spcPts val="4200"/>
                        </a:spcBef>
                        <a:defRPr sz="1600">
                          <a:solidFill>
                            <a:srgbClr val="000000"/>
                          </a:solidFill>
                        </a:defRPr>
                      </a:pPr>
                      <a:r>
                        <a:t>Salle de sciences</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r h="979509">
                <a:tc>
                  <a:txBody>
                    <a:bodyPr/>
                    <a:lstStyle/>
                    <a:p>
                      <a:pPr algn="l">
                        <a:defRPr sz="1600">
                          <a:solidFill>
                            <a:srgbClr val="000000"/>
                          </a:solidFill>
                        </a:defRPr>
                      </a:pPr>
                      <a:r>
                        <a:t>TRAVAIL INDIVIDUEL / </a:t>
                      </a:r>
                    </a:p>
                    <a:p>
                      <a:pPr algn="l">
                        <a:defRPr sz="1600">
                          <a:solidFill>
                            <a:srgbClr val="000000"/>
                          </a:solidFill>
                        </a:defRPr>
                      </a:pPr>
                      <a:endParaRPr/>
                    </a:p>
                    <a:p>
                      <a:pPr algn="l">
                        <a:defRPr sz="1600">
                          <a:solidFill>
                            <a:srgbClr val="000000"/>
                          </a:solidFill>
                        </a:defRPr>
                      </a:pPr>
                      <a:r>
                        <a:t>EN GROUPE</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spcBef>
                          <a:spcPts val="4200"/>
                        </a:spcBef>
                        <a:defRPr sz="1600">
                          <a:solidFill>
                            <a:srgbClr val="000000"/>
                          </a:solidFill>
                        </a:defRPr>
                      </a:pPr>
                      <a:r>
                        <a:t>Individuel</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r h="970414">
                <a:tc>
                  <a:txBody>
                    <a:bodyPr/>
                    <a:lstStyle/>
                    <a:p>
                      <a:pPr algn="l">
                        <a:defRPr sz="1600">
                          <a:solidFill>
                            <a:srgbClr val="000000"/>
                          </a:solidFill>
                        </a:defRPr>
                      </a:pPr>
                      <a:r>
                        <a:t>DESCRIPTION DE </a:t>
                      </a:r>
                    </a:p>
                    <a:p>
                      <a:pPr algn="l">
                        <a:defRPr sz="1600">
                          <a:solidFill>
                            <a:srgbClr val="000000"/>
                          </a:solidFill>
                        </a:defRPr>
                      </a:pPr>
                      <a:endParaRPr/>
                    </a:p>
                    <a:p>
                      <a:pPr algn="l">
                        <a:defRPr sz="1600">
                          <a:solidFill>
                            <a:srgbClr val="000000"/>
                          </a:solidFill>
                        </a:defRPr>
                      </a:pPr>
                      <a:r>
                        <a:t>L’EXPÉRIMENTATION</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c>
                  <a:txBody>
                    <a:bodyPr/>
                    <a:lstStyle/>
                    <a:p>
                      <a:pPr algn="l">
                        <a:defRPr sz="1600">
                          <a:solidFill>
                            <a:srgbClr val="000000"/>
                          </a:solidFill>
                        </a:defRPr>
                      </a:pPr>
                      <a:r>
                        <a:t>- Prendre conscience des risques chimiques et savoir s’en prémunir.</a:t>
                      </a:r>
                    </a:p>
                    <a:p>
                      <a:pPr algn="l">
                        <a:defRPr sz="1600">
                          <a:solidFill>
                            <a:srgbClr val="000000"/>
                          </a:solidFill>
                        </a:defRPr>
                      </a:pPr>
                      <a:r>
                        <a:t>- Suivre un protocole tout en respectant les consignes de sécurité</a:t>
                      </a:r>
                    </a:p>
                    <a:p>
                      <a:pPr algn="l">
                        <a:defRPr sz="1600">
                          <a:solidFill>
                            <a:srgbClr val="000000"/>
                          </a:solidFill>
                        </a:defRPr>
                      </a:pPr>
                      <a:r>
                        <a:t>- Faire le choix de  la solution permettant de corriger le pH de l’aquarium en utilisant les résultats expérimentaux.</a:t>
                      </a:r>
                    </a:p>
                    <a:p>
                      <a:pPr algn="l">
                        <a:spcBef>
                          <a:spcPts val="4200"/>
                        </a:spcBef>
                        <a:defRPr sz="1600">
                          <a:solidFill>
                            <a:srgbClr val="000000"/>
                          </a:solidFill>
                        </a:defRPr>
                      </a:pPr>
                      <a:r>
                        <a:t>- Confronter le choix la solution retenue avec les dires de l’expert.</a:t>
                      </a:r>
                    </a:p>
                  </a:txBody>
                  <a:tcPr marL="50800" marR="50800" marT="50800" marB="50800" anchor="ctr" horzOverflow="overflow">
                    <a:lnL w="28575">
                      <a:solidFill>
                        <a:srgbClr val="000000"/>
                      </a:solidFill>
                      <a:miter lim="400000"/>
                    </a:lnL>
                    <a:lnR w="28575">
                      <a:solidFill>
                        <a:srgbClr val="000000"/>
                      </a:solidFill>
                      <a:miter lim="400000"/>
                    </a:lnR>
                    <a:lnT w="28575">
                      <a:solidFill>
                        <a:srgbClr val="000000"/>
                      </a:solidFill>
                      <a:miter lim="400000"/>
                    </a:lnT>
                    <a:lnB w="28575">
                      <a:solidFill>
                        <a:srgbClr val="000000"/>
                      </a:solidFill>
                      <a:miter lim="400000"/>
                    </a:lnB>
                  </a:tcPr>
                </a:tc>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p:nvPr>
        </p:nvSpPr>
        <p:spPr>
          <a:xfrm>
            <a:off x="1270000" y="254000"/>
            <a:ext cx="10872128" cy="937358"/>
          </a:xfrm>
          <a:prstGeom prst="rect">
            <a:avLst/>
          </a:prstGeom>
        </p:spPr>
        <p:txBody>
          <a:bodyPr>
            <a:normAutofit fontScale="90000"/>
          </a:bodyPr>
          <a:lstStyle>
            <a:lvl1pPr defTabSz="449833">
              <a:defRPr sz="6160"/>
            </a:lvl1pPr>
          </a:lstStyle>
          <a:p>
            <a:r>
              <a:t>grille d’évaluation</a:t>
            </a:r>
          </a:p>
        </p:txBody>
      </p:sp>
      <p:graphicFrame>
        <p:nvGraphicFramePr>
          <p:cNvPr id="355" name="Table 355"/>
          <p:cNvGraphicFramePr/>
          <p:nvPr/>
        </p:nvGraphicFramePr>
        <p:xfrm>
          <a:off x="273171" y="1478475"/>
          <a:ext cx="12607945" cy="12541276"/>
        </p:xfrm>
        <a:graphic>
          <a:graphicData uri="http://schemas.openxmlformats.org/drawingml/2006/table">
            <a:tbl>
              <a:tblPr>
                <a:tableStyleId>{4C3C2611-4C71-4FC5-86AE-919BDF0F9419}</a:tableStyleId>
              </a:tblPr>
              <a:tblGrid>
                <a:gridCol w="2097739"/>
                <a:gridCol w="2081819"/>
                <a:gridCol w="5131581"/>
                <a:gridCol w="772932"/>
                <a:gridCol w="541175"/>
                <a:gridCol w="488142"/>
                <a:gridCol w="579426"/>
                <a:gridCol w="472923"/>
                <a:gridCol w="442208"/>
              </a:tblGrid>
              <a:tr h="449782">
                <a:tc rowSpan="2">
                  <a:txBody>
                    <a:bodyPr/>
                    <a:lstStyle/>
                    <a:p>
                      <a:pPr algn="l">
                        <a:spcBef>
                          <a:spcPts val="4200"/>
                        </a:spcBef>
                        <a:defRPr sz="1600">
                          <a:solidFill>
                            <a:srgbClr val="000000"/>
                          </a:solidFill>
                        </a:defRPr>
                      </a:pPr>
                      <a:r>
                        <a:t>Socle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rowSpan="2">
                  <a:txBody>
                    <a:bodyPr/>
                    <a:lstStyle/>
                    <a:p>
                      <a:pPr algn="l">
                        <a:spcBef>
                          <a:spcPts val="4200"/>
                        </a:spcBef>
                        <a:defRPr sz="1600">
                          <a:solidFill>
                            <a:srgbClr val="000000"/>
                          </a:solidFill>
                        </a:defRPr>
                      </a:pPr>
                      <a:r>
                        <a:t>Compétences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rowSpan="2">
                  <a:txBody>
                    <a:bodyPr/>
                    <a:lstStyle/>
                    <a:p>
                      <a:pPr algn="l">
                        <a:spcBef>
                          <a:spcPts val="4200"/>
                        </a:spcBef>
                        <a:defRPr sz="1600">
                          <a:solidFill>
                            <a:srgbClr val="000000"/>
                          </a:solidFill>
                        </a:defRPr>
                      </a:pPr>
                      <a:r>
                        <a:t>Attendus </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rowSpan="2">
                  <a:txBody>
                    <a:bodyPr/>
                    <a:lstStyle/>
                    <a:p>
                      <a:pPr algn="l">
                        <a:spcBef>
                          <a:spcPts val="4200"/>
                        </a:spcBef>
                        <a:defRPr sz="1600">
                          <a:solidFill>
                            <a:srgbClr val="000000"/>
                          </a:solidFill>
                        </a:defRPr>
                      </a:pPr>
                      <a:r>
                        <a:t>n°</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rowSpan="2">
                  <a:txBody>
                    <a:bodyPr/>
                    <a:lstStyle/>
                    <a:p>
                      <a:pPr algn="l">
                        <a:spcBef>
                          <a:spcPts val="4200"/>
                        </a:spcBef>
                        <a:defRPr sz="1600">
                          <a:solidFill>
                            <a:srgbClr val="000000"/>
                          </a:solidFill>
                        </a:defRPr>
                      </a:pPr>
                      <a:r>
                        <a:t>éval</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gridSpan="4">
                  <a:txBody>
                    <a:bodyPr/>
                    <a:lstStyle/>
                    <a:p>
                      <a:pPr algn="l">
                        <a:spcBef>
                          <a:spcPts val="4200"/>
                        </a:spcBef>
                        <a:defRPr sz="1600">
                          <a:solidFill>
                            <a:srgbClr val="000000"/>
                          </a:solidFill>
                        </a:defRPr>
                      </a:pPr>
                      <a:r>
                        <a:t>Maîtrise socle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hMerge="1">
                  <a:txBody>
                    <a:bodyPr/>
                    <a:lstStyle/>
                    <a:p>
                      <a:endParaRPr lang="fr-FR"/>
                    </a:p>
                  </a:txBody>
                  <a:tcPr/>
                </a:tc>
                <a:tc hMerge="1">
                  <a:txBody>
                    <a:bodyPr/>
                    <a:lstStyle/>
                    <a:p>
                      <a:endParaRPr lang="fr-FR"/>
                    </a:p>
                  </a:txBody>
                  <a:tcPr/>
                </a:tc>
                <a:tc hMerge="1">
                  <a:txBody>
                    <a:bodyPr/>
                    <a:lstStyle/>
                    <a:p>
                      <a:endParaRPr lang="fr-FR"/>
                    </a:p>
                  </a:txBody>
                  <a:tcPr/>
                </a:tc>
              </a:tr>
              <a:tr h="25787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a:spcBef>
                          <a:spcPts val="4200"/>
                        </a:spcBef>
                        <a:defRPr sz="1600">
                          <a:solidFill>
                            <a:srgbClr val="000000"/>
                          </a:solidFill>
                        </a:defRPr>
                      </a:pPr>
                      <a:r>
                        <a:t>MI</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MF</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MS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TM</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552249">
                <a:tc>
                  <a:txBody>
                    <a:bodyPr/>
                    <a:lstStyle/>
                    <a:p>
                      <a:pPr algn="l">
                        <a:spcBef>
                          <a:spcPts val="4200"/>
                        </a:spcBef>
                        <a:defRPr sz="1600">
                          <a:solidFill>
                            <a:srgbClr val="000000"/>
                          </a:solidFill>
                        </a:defRPr>
                      </a:pPr>
                      <a:r>
                        <a:t>D4-</a:t>
                      </a:r>
                    </a:p>
                    <a:p>
                      <a:pPr algn="l">
                        <a:spcBef>
                          <a:spcPts val="4200"/>
                        </a:spcBef>
                        <a:defRPr sz="1600">
                          <a:solidFill>
                            <a:srgbClr val="000000"/>
                          </a:solidFill>
                        </a:defRPr>
                      </a:pPr>
                      <a:r>
                        <a:t>Les systèmes naturels et les systèmes techniques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C1 Pratiquer des démarches scientifiques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Proposer une démarche pour répondre à la problématique</a:t>
                      </a:r>
                    </a:p>
                    <a:p>
                      <a:pPr algn="l">
                        <a:spcBef>
                          <a:spcPts val="4200"/>
                        </a:spcBef>
                        <a:defRPr sz="1600">
                          <a:solidFill>
                            <a:srgbClr val="000000"/>
                          </a:solidFill>
                        </a:defRPr>
                      </a:pPr>
                      <a:r>
                        <a:t>Exécuter le protocole permettant la mesure du pH des solutions A et B</a:t>
                      </a:r>
                    </a:p>
                    <a:p>
                      <a:pPr algn="l">
                        <a:spcBef>
                          <a:spcPts val="4200"/>
                        </a:spcBef>
                        <a:defRPr sz="1600">
                          <a:solidFill>
                            <a:srgbClr val="000000"/>
                          </a:solidFill>
                        </a:defRPr>
                      </a:pPr>
                      <a:r>
                        <a:t>Utiliser l’échelle de pH pour déterminer la nature des solutions A et B</a:t>
                      </a:r>
                    </a:p>
                    <a:p>
                      <a:pPr algn="l">
                        <a:spcBef>
                          <a:spcPts val="4200"/>
                        </a:spcBef>
                        <a:defRPr sz="1600">
                          <a:solidFill>
                            <a:srgbClr val="000000"/>
                          </a:solidFill>
                        </a:defRPr>
                      </a:pPr>
                      <a:r>
                        <a:t>Identifier la solution qui contient des ions Cl-.</a:t>
                      </a:r>
                    </a:p>
                    <a:p>
                      <a:pPr algn="l">
                        <a:spcBef>
                          <a:spcPts val="4200"/>
                        </a:spcBef>
                        <a:defRPr sz="1600">
                          <a:solidFill>
                            <a:srgbClr val="000000"/>
                          </a:solidFill>
                        </a:defRPr>
                      </a:pPr>
                      <a:r>
                        <a:t>Valider ou non les dires de l’expert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II.1</a:t>
                      </a:r>
                    </a:p>
                    <a:p>
                      <a:pPr algn="l">
                        <a:spcBef>
                          <a:spcPts val="4200"/>
                        </a:spcBef>
                        <a:defRPr sz="1600">
                          <a:solidFill>
                            <a:srgbClr val="000000"/>
                          </a:solidFill>
                        </a:defRPr>
                      </a:pPr>
                      <a:endParaRPr/>
                    </a:p>
                    <a:p>
                      <a:pPr algn="l">
                        <a:spcBef>
                          <a:spcPts val="4200"/>
                        </a:spcBef>
                        <a:defRPr sz="1600">
                          <a:solidFill>
                            <a:srgbClr val="000000"/>
                          </a:solidFill>
                        </a:defRPr>
                      </a:pPr>
                      <a:r>
                        <a:t>II.2</a:t>
                      </a:r>
                    </a:p>
                    <a:p>
                      <a:pPr algn="l">
                        <a:spcBef>
                          <a:spcPts val="4200"/>
                        </a:spcBef>
                        <a:defRPr sz="1600">
                          <a:solidFill>
                            <a:srgbClr val="000000"/>
                          </a:solidFill>
                        </a:defRPr>
                      </a:pPr>
                      <a:r>
                        <a:t>II.2</a:t>
                      </a:r>
                    </a:p>
                    <a:p>
                      <a:pPr algn="l">
                        <a:spcBef>
                          <a:spcPts val="4200"/>
                        </a:spcBef>
                        <a:defRPr sz="1600">
                          <a:solidFill>
                            <a:srgbClr val="000000"/>
                          </a:solidFill>
                        </a:defRPr>
                      </a:pPr>
                      <a:r>
                        <a:t>II.4f</a:t>
                      </a:r>
                    </a:p>
                    <a:p>
                      <a:pPr algn="l">
                        <a:spcBef>
                          <a:spcPts val="4200"/>
                        </a:spcBef>
                        <a:defRPr sz="1600">
                          <a:solidFill>
                            <a:srgbClr val="000000"/>
                          </a:solidFill>
                        </a:defRPr>
                      </a:pPr>
                      <a:r>
                        <a:t>II.4g</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425311">
                <a:tc>
                  <a:txBody>
                    <a:bodyPr/>
                    <a:lstStyle/>
                    <a:p>
                      <a:pPr algn="l">
                        <a:spcBef>
                          <a:spcPts val="4200"/>
                        </a:spcBef>
                        <a:defRPr sz="1600">
                          <a:solidFill>
                            <a:srgbClr val="000000"/>
                          </a:solidFill>
                        </a:defRPr>
                      </a:pPr>
                      <a:r>
                        <a:t>D1.1-</a:t>
                      </a:r>
                    </a:p>
                    <a:p>
                      <a:pPr algn="l">
                        <a:spcBef>
                          <a:spcPts val="4200"/>
                        </a:spcBef>
                        <a:defRPr sz="1600">
                          <a:solidFill>
                            <a:srgbClr val="000000"/>
                          </a:solidFill>
                        </a:defRPr>
                      </a:pPr>
                      <a:r>
                        <a:t>Langue française à l’oral et à l’écrit</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C4 Pratiquer des langages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Lire et comprendre des documents scientifiques</a:t>
                      </a:r>
                    </a:p>
                    <a:p>
                      <a:pPr algn="l">
                        <a:spcBef>
                          <a:spcPts val="4200"/>
                        </a:spcBef>
                        <a:defRPr sz="1600">
                          <a:solidFill>
                            <a:srgbClr val="000000"/>
                          </a:solidFill>
                        </a:defRPr>
                      </a:pPr>
                      <a:r>
                        <a:t>Répondre à la problématique en argumentant</a:t>
                      </a:r>
                    </a:p>
                    <a:p>
                      <a:pPr algn="l">
                        <a:spcBef>
                          <a:spcPts val="4200"/>
                        </a:spcBef>
                        <a:defRPr sz="1600">
                          <a:solidFill>
                            <a:srgbClr val="000000"/>
                          </a:solidFill>
                        </a:defRPr>
                      </a:pPr>
                      <a:r>
                        <a:t>Identifier le réactif à utiliser</a:t>
                      </a:r>
                    </a:p>
                    <a:p>
                      <a:pPr algn="l">
                        <a:spcBef>
                          <a:spcPts val="4200"/>
                        </a:spcBef>
                        <a:defRPr sz="1600">
                          <a:solidFill>
                            <a:srgbClr val="000000"/>
                          </a:solidFill>
                        </a:defRPr>
                      </a:pPr>
                      <a:r>
                        <a:t>Répondre par des phrases en utilisant un vocabulaire précis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I.1,2,3</a:t>
                      </a:r>
                    </a:p>
                    <a:p>
                      <a:pPr algn="l">
                        <a:spcBef>
                          <a:spcPts val="4200"/>
                        </a:spcBef>
                        <a:defRPr sz="1600">
                          <a:solidFill>
                            <a:srgbClr val="000000"/>
                          </a:solidFill>
                        </a:defRPr>
                      </a:pPr>
                      <a:r>
                        <a:t>II.3</a:t>
                      </a:r>
                    </a:p>
                    <a:p>
                      <a:pPr algn="l">
                        <a:spcBef>
                          <a:spcPts val="4200"/>
                        </a:spcBef>
                        <a:defRPr sz="1600">
                          <a:solidFill>
                            <a:srgbClr val="000000"/>
                          </a:solidFill>
                        </a:defRPr>
                      </a:pPr>
                      <a:r>
                        <a:t>II.4e</a:t>
                      </a:r>
                    </a:p>
                    <a:p>
                      <a:pPr algn="l">
                        <a:spcBef>
                          <a:spcPts val="4200"/>
                        </a:spcBef>
                        <a:defRPr sz="1600">
                          <a:solidFill>
                            <a:srgbClr val="000000"/>
                          </a:solidFill>
                        </a:defRPr>
                      </a:pPr>
                      <a:endParaRPr/>
                    </a:p>
                    <a:p>
                      <a:pPr algn="l">
                        <a:spcBef>
                          <a:spcPts val="4200"/>
                        </a:spcBef>
                        <a:defRPr sz="1600">
                          <a:solidFill>
                            <a:srgbClr val="000000"/>
                          </a:solidFill>
                        </a:defRPr>
                      </a:pPr>
                      <a:r>
                        <a:t>toutes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425311">
                <a:tc>
                  <a:txBody>
                    <a:bodyPr/>
                    <a:lstStyle/>
                    <a:p>
                      <a:pPr algn="l">
                        <a:spcBef>
                          <a:spcPts val="4200"/>
                        </a:spcBef>
                        <a:defRPr sz="1600">
                          <a:solidFill>
                            <a:srgbClr val="000000"/>
                          </a:solidFill>
                        </a:defRPr>
                      </a:pPr>
                      <a:r>
                        <a:t>D2-</a:t>
                      </a:r>
                    </a:p>
                    <a:p>
                      <a:pPr algn="l">
                        <a:spcBef>
                          <a:spcPts val="4200"/>
                        </a:spcBef>
                        <a:defRPr sz="1600">
                          <a:solidFill>
                            <a:srgbClr val="000000"/>
                          </a:solidFill>
                        </a:defRPr>
                      </a:pPr>
                      <a:r>
                        <a:t>Méthodes et outils pour apprendre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C3 S’approprier des outils et des méthodes</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Mettre en place et réaliser les expériences permettant de déterminer le pH d’une solution.</a:t>
                      </a:r>
                    </a:p>
                    <a:p>
                      <a:pPr algn="l">
                        <a:spcBef>
                          <a:spcPts val="4200"/>
                        </a:spcBef>
                        <a:defRPr sz="1600">
                          <a:solidFill>
                            <a:srgbClr val="000000"/>
                          </a:solidFill>
                        </a:defRPr>
                      </a:pPr>
                      <a:r>
                        <a:t>Mettre en place et réaliser les expériences permettant de déterminer la présence d’un ion en solution</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II.2</a:t>
                      </a:r>
                    </a:p>
                    <a:p>
                      <a:pPr algn="l">
                        <a:spcBef>
                          <a:spcPts val="4200"/>
                        </a:spcBef>
                        <a:defRPr sz="1600">
                          <a:solidFill>
                            <a:srgbClr val="000000"/>
                          </a:solidFill>
                        </a:defRPr>
                      </a:pPr>
                      <a:endParaRPr/>
                    </a:p>
                    <a:p>
                      <a:pPr algn="l">
                        <a:spcBef>
                          <a:spcPts val="4200"/>
                        </a:spcBef>
                        <a:defRPr sz="1600">
                          <a:solidFill>
                            <a:srgbClr val="000000"/>
                          </a:solidFill>
                        </a:defRPr>
                      </a:pPr>
                      <a:r>
                        <a:t>II.4e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425311">
                <a:tc>
                  <a:txBody>
                    <a:bodyPr/>
                    <a:lstStyle/>
                    <a:p>
                      <a:pPr algn="l">
                        <a:spcBef>
                          <a:spcPts val="4200"/>
                        </a:spcBef>
                        <a:defRPr sz="1600">
                          <a:solidFill>
                            <a:srgbClr val="000000"/>
                          </a:solidFill>
                        </a:defRPr>
                      </a:pPr>
                      <a:r>
                        <a:t>D3-</a:t>
                      </a:r>
                    </a:p>
                    <a:p>
                      <a:pPr algn="l">
                        <a:spcBef>
                          <a:spcPts val="4200"/>
                        </a:spcBef>
                        <a:defRPr sz="1600">
                          <a:solidFill>
                            <a:srgbClr val="000000"/>
                          </a:solidFill>
                        </a:defRPr>
                      </a:pPr>
                      <a:r>
                        <a:t>La formation de la personne et du citoyen</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C6 Adopter un comportement éthique et responsable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Identifier les risques de l’utilisation d’un réactif</a:t>
                      </a:r>
                    </a:p>
                    <a:p>
                      <a:pPr algn="l">
                        <a:spcBef>
                          <a:spcPts val="4200"/>
                        </a:spcBef>
                        <a:defRPr sz="1600">
                          <a:solidFill>
                            <a:srgbClr val="000000"/>
                          </a:solidFill>
                        </a:defRPr>
                      </a:pPr>
                      <a:r>
                        <a:t>Respecter les règles de sécurité pendant la manipulation</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a:spcBef>
                          <a:spcPts val="4200"/>
                        </a:spcBef>
                        <a:defRPr sz="1600">
                          <a:solidFill>
                            <a:srgbClr val="000000"/>
                          </a:solidFill>
                        </a:defRPr>
                      </a:pPr>
                      <a:r>
                        <a:t>4b,c,d</a:t>
                      </a:r>
                    </a:p>
                    <a:p>
                      <a:pPr algn="l">
                        <a:spcBef>
                          <a:spcPts val="4200"/>
                        </a:spcBef>
                        <a:defRPr sz="1600">
                          <a:solidFill>
                            <a:srgbClr val="000000"/>
                          </a:solidFill>
                        </a:defRPr>
                      </a:pPr>
                      <a:r>
                        <a:t>4e</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49734">
                <a:tc gridSpan="4">
                  <a:txBody>
                    <a:bodyPr/>
                    <a:lstStyle/>
                    <a:p>
                      <a:pPr algn="l">
                        <a:spcBef>
                          <a:spcPts val="4200"/>
                        </a:spcBef>
                        <a:defRPr sz="1600">
                          <a:solidFill>
                            <a:srgbClr val="000000"/>
                          </a:solidFill>
                        </a:defRPr>
                      </a:pPr>
                      <a:r>
                        <a:t>Total</a:t>
                      </a:r>
                    </a:p>
                  </a:txBody>
                  <a:tcPr marL="50800" marR="50800" marT="50800" marB="50800" anchor="ctr" horzOverflow="overflow">
                    <a:lnL w="12700">
                      <a:miter lim="400000"/>
                    </a:lnL>
                    <a:lnR w="12700">
                      <a:solidFill>
                        <a:srgbClr val="000000"/>
                      </a:solidFill>
                      <a:miter lim="400000"/>
                    </a:lnR>
                    <a:lnT w="12700">
                      <a:solidFill>
                        <a:srgbClr val="000000"/>
                      </a:solidFill>
                      <a:miter lim="400000"/>
                    </a:lnT>
                    <a:lnB w="12700">
                      <a:miter lim="400000"/>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a:spcBef>
                          <a:spcPts val="4200"/>
                        </a:spcBef>
                        <a:defRPr sz="1600">
                          <a:solidFill>
                            <a:srgbClr val="000000"/>
                          </a:solidFill>
                        </a:defRPr>
                      </a:pPr>
                      <a:r>
                        <a:t>/10</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gridSpan="4">
                  <a:txBody>
                    <a:bodyPr/>
                    <a:lstStyle/>
                    <a:p>
                      <a:pPr algn="l" defTabSz="457200">
                        <a:defRPr sz="1600">
                          <a:solidFill>
                            <a:srgbClr val="000000"/>
                          </a:solidFill>
                          <a:latin typeface="Helvetica"/>
                          <a:ea typeface="Helvetica"/>
                          <a:cs typeface="Helvetica"/>
                          <a:sym typeface="Helvetica"/>
                        </a:defRPr>
                      </a:pPr>
                      <a:endParaRPr/>
                    </a:p>
                  </a:txBody>
                  <a:tcPr marL="50800" marR="50800" marT="50800" marB="50800" anchor="ctr" horzOverflow="overflow">
                    <a:lnL w="12700">
                      <a:solidFill>
                        <a:srgbClr val="000000"/>
                      </a:solidFill>
                      <a:miter lim="400000"/>
                    </a:lnL>
                    <a:lnR w="12700">
                      <a:miter lim="400000"/>
                    </a:lnR>
                    <a:lnT w="12700">
                      <a:solidFill>
                        <a:srgbClr val="000000"/>
                      </a:solidFill>
                      <a:miter lim="400000"/>
                    </a:lnT>
                    <a:lnB w="12700">
                      <a:miter lim="400000"/>
                    </a:lnB>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1270000" y="254000"/>
            <a:ext cx="10464800" cy="1377364"/>
          </a:xfrm>
          <a:prstGeom prst="rect">
            <a:avLst/>
          </a:prstGeom>
        </p:spPr>
        <p:txBody>
          <a:bodyPr>
            <a:normAutofit fontScale="90000"/>
          </a:bodyPr>
          <a:lstStyle>
            <a:lvl1pPr defTabSz="338835">
              <a:defRPr sz="4640"/>
            </a:lvl1pPr>
          </a:lstStyle>
          <a:p>
            <a:r>
              <a:t>Domaine 5 :Les représentations du monde et de l’activité humaine</a:t>
            </a:r>
          </a:p>
        </p:txBody>
      </p:sp>
      <p:grpSp>
        <p:nvGrpSpPr>
          <p:cNvPr id="378" name="Group 378"/>
          <p:cNvGrpSpPr/>
          <p:nvPr/>
        </p:nvGrpSpPr>
        <p:grpSpPr>
          <a:xfrm>
            <a:off x="961018" y="1714508"/>
            <a:ext cx="11082764" cy="7518264"/>
            <a:chOff x="0" y="0"/>
            <a:chExt cx="11082763" cy="7518263"/>
          </a:xfrm>
        </p:grpSpPr>
        <p:sp>
          <p:nvSpPr>
            <p:cNvPr id="358" name="Shape 358"/>
            <p:cNvSpPr/>
            <p:nvPr/>
          </p:nvSpPr>
          <p:spPr>
            <a:xfrm>
              <a:off x="811437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359" name="Shape 359"/>
            <p:cNvSpPr/>
            <p:nvPr/>
          </p:nvSpPr>
          <p:spPr>
            <a:xfrm>
              <a:off x="78647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360" name="Shape 360"/>
            <p:cNvSpPr/>
            <p:nvPr/>
          </p:nvSpPr>
          <p:spPr>
            <a:xfrm>
              <a:off x="3196297"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361" name="Shape 361"/>
            <p:cNvSpPr/>
            <p:nvPr/>
          </p:nvSpPr>
          <p:spPr>
            <a:xfrm>
              <a:off x="560612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362" name="Shape 362"/>
            <p:cNvSpPr/>
            <p:nvPr/>
          </p:nvSpPr>
          <p:spPr>
            <a:xfrm>
              <a:off x="783582" y="1340916"/>
              <a:ext cx="2895286" cy="4346030"/>
            </a:xfrm>
            <a:prstGeom prst="roundRect">
              <a:avLst>
                <a:gd name="adj" fmla="val 12905"/>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SITUER ET SE SITUER DANS L’ESPACE ET DANS LE TEMPS</a:t>
              </a:r>
            </a:p>
          </p:txBody>
        </p:sp>
        <p:sp>
          <p:nvSpPr>
            <p:cNvPr id="363" name="Shape 363"/>
            <p:cNvSpPr/>
            <p:nvPr/>
          </p:nvSpPr>
          <p:spPr>
            <a:xfrm>
              <a:off x="3871123" y="1340916"/>
              <a:ext cx="3011686" cy="4346030"/>
            </a:xfrm>
            <a:prstGeom prst="roundRect">
              <a:avLst>
                <a:gd name="adj" fmla="val 12406"/>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ANALYSER ET COMPRENDRE LES ORGANISATIONS HUMAINES ET LES REPRÉSENTATIONS DU MONDE </a:t>
              </a:r>
            </a:p>
          </p:txBody>
        </p:sp>
        <p:sp>
          <p:nvSpPr>
            <p:cNvPr id="364" name="Shape 364"/>
            <p:cNvSpPr/>
            <p:nvPr/>
          </p:nvSpPr>
          <p:spPr>
            <a:xfrm>
              <a:off x="7075064" y="1340916"/>
              <a:ext cx="2934070" cy="4346030"/>
            </a:xfrm>
            <a:prstGeom prst="roundRect">
              <a:avLst>
                <a:gd name="adj" fmla="val 12735"/>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RAISONNER, IMAGINER, ÉLABORER, PRODUIRE</a:t>
              </a:r>
            </a:p>
          </p:txBody>
        </p:sp>
        <p:sp>
          <p:nvSpPr>
            <p:cNvPr id="365" name="Shape 365"/>
            <p:cNvSpPr/>
            <p:nvPr/>
          </p:nvSpPr>
          <p:spPr>
            <a:xfrm>
              <a:off x="472196" y="724445"/>
              <a:ext cx="10138372"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grpSp>
          <p:nvGrpSpPr>
            <p:cNvPr id="376" name="Group 376"/>
            <p:cNvGrpSpPr/>
            <p:nvPr/>
          </p:nvGrpSpPr>
          <p:grpSpPr>
            <a:xfrm>
              <a:off x="0" y="0"/>
              <a:ext cx="11082765" cy="650205"/>
              <a:chOff x="0" y="0"/>
              <a:chExt cx="11082764" cy="650204"/>
            </a:xfrm>
          </p:grpSpPr>
          <p:sp>
            <p:nvSpPr>
              <p:cNvPr id="366" name="Shape 366"/>
              <p:cNvSpPr/>
              <p:nvPr/>
            </p:nvSpPr>
            <p:spPr>
              <a:xfrm>
                <a:off x="0" y="0"/>
                <a:ext cx="1380396"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367" name="Shape 367"/>
              <p:cNvSpPr/>
              <p:nvPr/>
            </p:nvSpPr>
            <p:spPr>
              <a:xfrm>
                <a:off x="1463321"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368" name="Shape 368"/>
              <p:cNvSpPr/>
              <p:nvPr/>
            </p:nvSpPr>
            <p:spPr>
              <a:xfrm>
                <a:off x="2307566"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369" name="Shape 369"/>
              <p:cNvSpPr/>
              <p:nvPr/>
            </p:nvSpPr>
            <p:spPr>
              <a:xfrm>
                <a:off x="3151812"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370" name="Shape 370"/>
              <p:cNvSpPr/>
              <p:nvPr/>
            </p:nvSpPr>
            <p:spPr>
              <a:xfrm>
                <a:off x="3996058"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371" name="Shape 371"/>
              <p:cNvSpPr/>
              <p:nvPr/>
            </p:nvSpPr>
            <p:spPr>
              <a:xfrm>
                <a:off x="5256025"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372" name="Shape 372"/>
              <p:cNvSpPr/>
              <p:nvPr/>
            </p:nvSpPr>
            <p:spPr>
              <a:xfrm>
                <a:off x="7891702" y="0"/>
                <a:ext cx="112936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373" name="Shape 373"/>
              <p:cNvSpPr/>
              <p:nvPr/>
            </p:nvSpPr>
            <p:spPr>
              <a:xfrm>
                <a:off x="9078748" y="0"/>
                <a:ext cx="769289"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374" name="Shape 374"/>
              <p:cNvSpPr/>
              <p:nvPr/>
            </p:nvSpPr>
            <p:spPr>
              <a:xfrm>
                <a:off x="9905722"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375" name="Shape 375"/>
              <p:cNvSpPr/>
              <p:nvPr/>
            </p:nvSpPr>
            <p:spPr>
              <a:xfrm>
                <a:off x="6515993" y="0"/>
                <a:ext cx="1324234"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sp>
          <p:nvSpPr>
            <p:cNvPr id="377" name="Shape 377"/>
            <p:cNvSpPr/>
            <p:nvPr/>
          </p:nvSpPr>
          <p:spPr>
            <a:xfrm>
              <a:off x="616346" y="6868058"/>
              <a:ext cx="9602373" cy="650206"/>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découverte professionnelle </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p:cNvSpPr>
          <p:nvPr>
            <p:ph type="title"/>
          </p:nvPr>
        </p:nvSpPr>
        <p:spPr>
          <a:xfrm>
            <a:off x="1270000" y="254000"/>
            <a:ext cx="10464800" cy="1693448"/>
          </a:xfrm>
          <a:prstGeom prst="rect">
            <a:avLst/>
          </a:prstGeom>
        </p:spPr>
        <p:txBody>
          <a:bodyPr>
            <a:normAutofit fontScale="90000"/>
          </a:bodyPr>
          <a:lstStyle>
            <a:lvl1pPr defTabSz="414781">
              <a:defRPr sz="5680"/>
            </a:lvl1pPr>
          </a:lstStyle>
          <a:p>
            <a:r>
              <a:t>Proposition pédagogique en géographie</a:t>
            </a:r>
          </a:p>
        </p:txBody>
      </p:sp>
      <p:graphicFrame>
        <p:nvGraphicFramePr>
          <p:cNvPr id="381" name="Table 381"/>
          <p:cNvGraphicFramePr/>
          <p:nvPr/>
        </p:nvGraphicFramePr>
        <p:xfrm>
          <a:off x="802435" y="1947088"/>
          <a:ext cx="11806327" cy="10444480"/>
        </p:xfrm>
        <a:graphic>
          <a:graphicData uri="http://schemas.openxmlformats.org/drawingml/2006/table">
            <a:tbl>
              <a:tblPr>
                <a:tableStyleId>{4C3C2611-4C71-4FC5-86AE-919BDF0F9419}</a:tableStyleId>
              </a:tblPr>
              <a:tblGrid>
                <a:gridCol w="1386153"/>
                <a:gridCol w="1841887"/>
                <a:gridCol w="2801742"/>
                <a:gridCol w="3583017"/>
                <a:gridCol w="2193528"/>
              </a:tblGrid>
              <a:tr h="709505">
                <a:tc>
                  <a:txBody>
                    <a:bodyPr/>
                    <a:lstStyle/>
                    <a:p>
                      <a:pPr>
                        <a:defRPr>
                          <a:solidFill>
                            <a:srgbClr val="000000"/>
                          </a:solidFill>
                        </a:defRPr>
                      </a:pPr>
                      <a:r>
                        <a:rPr sz="2000"/>
                        <a:t>théme du programme  </a:t>
                      </a:r>
                    </a:p>
                  </a:txBody>
                  <a:tcPr marL="50800" marR="50800" marT="50800" marB="50800" anchor="ctr" horzOverflow="overflow"/>
                </a:tc>
                <a:tc>
                  <a:txBody>
                    <a:bodyPr/>
                    <a:lstStyle/>
                    <a:p>
                      <a:pPr>
                        <a:defRPr>
                          <a:solidFill>
                            <a:srgbClr val="000000"/>
                          </a:solidFill>
                        </a:defRPr>
                      </a:pPr>
                      <a:r>
                        <a:rPr sz="2000"/>
                        <a:t>sous-thème</a:t>
                      </a:r>
                    </a:p>
                  </a:txBody>
                  <a:tcPr marL="50800" marR="50800" marT="50800" marB="50800" anchor="ctr" horzOverflow="overflow"/>
                </a:tc>
                <a:tc>
                  <a:txBody>
                    <a:bodyPr/>
                    <a:lstStyle/>
                    <a:p>
                      <a:pPr algn="just">
                        <a:defRPr>
                          <a:solidFill>
                            <a:srgbClr val="000000"/>
                          </a:solidFill>
                        </a:defRPr>
                      </a:pPr>
                      <a:r>
                        <a:rPr sz="2000"/>
                        <a:t>contenus du sous-thème</a:t>
                      </a:r>
                    </a:p>
                  </a:txBody>
                  <a:tcPr marL="50800" marR="50800" marT="50800" marB="50800" anchor="ctr" horzOverflow="overflow"/>
                </a:tc>
                <a:tc>
                  <a:txBody>
                    <a:bodyPr/>
                    <a:lstStyle/>
                    <a:p>
                      <a:pPr algn="just">
                        <a:defRPr>
                          <a:solidFill>
                            <a:srgbClr val="000000"/>
                          </a:solidFill>
                        </a:defRPr>
                      </a:pPr>
                      <a:r>
                        <a:rPr sz="1700"/>
                        <a:t>compétences disciplinaires travaillées</a:t>
                      </a:r>
                    </a:p>
                  </a:txBody>
                  <a:tcPr marL="50800" marR="50800" marT="50800" marB="50800" anchor="ctr" horzOverflow="overflow"/>
                </a:tc>
                <a:tc>
                  <a:txBody>
                    <a:bodyPr/>
                    <a:lstStyle/>
                    <a:p>
                      <a:pPr>
                        <a:defRPr>
                          <a:solidFill>
                            <a:srgbClr val="000000"/>
                          </a:solidFill>
                        </a:defRPr>
                      </a:pPr>
                      <a:r>
                        <a:rPr sz="2000"/>
                        <a:t>domaines du socle</a:t>
                      </a:r>
                    </a:p>
                  </a:txBody>
                  <a:tcPr marL="50800" marR="50800" marT="50800" marB="50800" anchor="ctr" horzOverflow="overflow"/>
                </a:tc>
              </a:tr>
              <a:tr h="6908601">
                <a:tc>
                  <a:txBody>
                    <a:bodyPr/>
                    <a:lstStyle/>
                    <a:p>
                      <a:pPr>
                        <a:defRPr>
                          <a:solidFill>
                            <a:srgbClr val="000000"/>
                          </a:solidFill>
                        </a:defRPr>
                      </a:pPr>
                      <a:r>
                        <a:rPr sz="2000"/>
                        <a:t>Dynamiques territoriales de la France contemporaine</a:t>
                      </a:r>
                    </a:p>
                  </a:txBody>
                  <a:tcPr marL="50800" marR="50800" marT="50800" marB="50800" anchor="ctr" horzOverflow="overflow"/>
                </a:tc>
                <a:tc>
                  <a:txBody>
                    <a:bodyPr/>
                    <a:lstStyle/>
                    <a:p>
                      <a:pPr>
                        <a:defRPr>
                          <a:solidFill>
                            <a:srgbClr val="000000"/>
                          </a:solidFill>
                        </a:defRPr>
                      </a:pPr>
                      <a:r>
                        <a:rPr sz="2000"/>
                        <a:t>Les aires urbaines, une nouvelle géographie d'une France mondialisée</a:t>
                      </a:r>
                    </a:p>
                  </a:txBody>
                  <a:tcPr marL="50800" marR="50800" marT="50800" marB="50800" anchor="ctr" horzOverflow="overflow"/>
                </a:tc>
                <a:tc>
                  <a:txBody>
                    <a:bodyPr/>
                    <a:lstStyle/>
                    <a:p>
                      <a:pPr algn="just">
                        <a:defRPr>
                          <a:solidFill>
                            <a:srgbClr val="000000"/>
                          </a:solidFill>
                        </a:defRPr>
                      </a:pPr>
                      <a:r>
                        <a:rPr sz="2000"/>
                        <a:t>- caractériser, à partir d’une étude de cas, ce qu’est un espace urbain ou un espace rural ;                                                                - décrire la répartition de la population sur le territoire et les mobilités spatiales de cette population.</a:t>
                      </a:r>
                    </a:p>
                  </a:txBody>
                  <a:tcPr marL="50800" marR="50800" marT="50800" marB="50800" anchor="ctr" horzOverflow="overflow"/>
                </a:tc>
                <a:tc>
                  <a:txBody>
                    <a:bodyPr/>
                    <a:lstStyle/>
                    <a:p>
                      <a:pPr algn="just">
                        <a:defRPr sz="1700" u="sng">
                          <a:solidFill>
                            <a:srgbClr val="000000"/>
                          </a:solidFill>
                        </a:defRPr>
                      </a:pPr>
                      <a:r>
                        <a:t>Se repérer dans l’espace : construire des repères géographiques </a:t>
                      </a:r>
                    </a:p>
                    <a:p>
                      <a:pPr algn="just">
                        <a:defRPr sz="1700">
                          <a:solidFill>
                            <a:srgbClr val="000000"/>
                          </a:solidFill>
                        </a:defRPr>
                      </a:pPr>
                      <a:r>
                        <a:t>-Nommer, localiser et caractériser un lieu dans un espace géographique. </a:t>
                      </a:r>
                    </a:p>
                    <a:p>
                      <a:pPr algn="just">
                        <a:defRPr sz="1700">
                          <a:solidFill>
                            <a:srgbClr val="000000"/>
                          </a:solidFill>
                        </a:defRPr>
                      </a:pPr>
                      <a:r>
                        <a:t>- Situer des lieux et des espaces les uns par rapport aux autres. </a:t>
                      </a:r>
                    </a:p>
                    <a:p>
                      <a:pPr marL="234673" indent="-234673" algn="just">
                        <a:buSzPct val="75000"/>
                        <a:buChar char="-"/>
                        <a:defRPr sz="1700">
                          <a:solidFill>
                            <a:srgbClr val="000000"/>
                          </a:solidFill>
                        </a:defRPr>
                      </a:pPr>
                      <a:r>
                        <a:t>Utiliser des représentations analogiques et numériques des espaces à différentes échelles</a:t>
                      </a:r>
                    </a:p>
                    <a:p>
                      <a:pPr algn="just">
                        <a:defRPr sz="1700">
                          <a:solidFill>
                            <a:srgbClr val="000000"/>
                          </a:solidFill>
                        </a:defRPr>
                      </a:pPr>
                      <a:r>
                        <a:rPr u="sng"/>
                        <a:t>Pratiquer différents langages en HG</a:t>
                      </a:r>
                      <a:r>
                        <a:t/>
                      </a:r>
                      <a:br/>
                      <a:r>
                        <a:t>- Écrire pour construire sa pensée et son savoir, pour argumenter et écrire pour communiquer et échanger. </a:t>
                      </a:r>
                      <a:br/>
                      <a:r>
                        <a:t>- Connaitre les caractéristiques des descriptions employées en géographie, et en réaliser. </a:t>
                      </a:r>
                    </a:p>
                    <a:p>
                      <a:pPr algn="just">
                        <a:defRPr sz="1700" u="sng">
                          <a:solidFill>
                            <a:srgbClr val="000000"/>
                          </a:solidFill>
                        </a:defRPr>
                      </a:pPr>
                      <a:r>
                        <a:t>Analyser et comprendre un document </a:t>
                      </a:r>
                    </a:p>
                    <a:p>
                      <a:pPr algn="just">
                        <a:defRPr sz="1700">
                          <a:solidFill>
                            <a:srgbClr val="000000"/>
                          </a:solidFill>
                        </a:defRPr>
                      </a:pPr>
                      <a:r>
                        <a:t>- Comprendre le sens général d’un document. </a:t>
                      </a:r>
                    </a:p>
                    <a:p>
                      <a:pPr algn="just">
                        <a:defRPr sz="1700">
                          <a:solidFill>
                            <a:srgbClr val="000000"/>
                          </a:solidFill>
                        </a:defRPr>
                      </a:pPr>
                      <a:r>
                        <a:t>- Identifier le document et son point de vue particulier. </a:t>
                      </a:r>
                      <a:br/>
                      <a:r>
                        <a:t>- Extraire des informations pertinentes pour répondre à une question portant sur un document ou plusieurs documents, les classer, les hiérarchiser. </a:t>
                      </a:r>
                      <a:br/>
                      <a:r>
                        <a:t>- Confronter un document à ce qu’on peut connaitre par ailleurs du sujet étudié. </a:t>
                      </a:r>
                      <a:br/>
                      <a:r>
                        <a:t/>
                      </a:r>
                      <a:br/>
                      <a:r>
                        <a:t/>
                      </a:r>
                      <a:br/>
                      <a:endParaRPr/>
                    </a:p>
                  </a:txBody>
                  <a:tcPr marL="50800" marR="50800" marT="50800" marB="50800" horzOverflow="overflow"/>
                </a:tc>
                <a:tc>
                  <a:txBody>
                    <a:bodyPr/>
                    <a:lstStyle/>
                    <a:p>
                      <a:pPr algn="just">
                        <a:defRPr>
                          <a:solidFill>
                            <a:srgbClr val="000000"/>
                          </a:solidFill>
                        </a:defRPr>
                      </a:pPr>
                      <a:r>
                        <a:rPr sz="2000"/>
                        <a:t>domaine 5, situer et se situer dans l’espace
Domaine 1, composante 3
Domaine 1, composante 1
Domaine 2
</a:t>
                      </a:r>
                    </a:p>
                  </a:txBody>
                  <a:tcPr marL="50800" marR="50800" marT="50800" marB="50800" horzOverflow="overflow"/>
                </a:tc>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title"/>
          </p:nvPr>
        </p:nvSpPr>
        <p:spPr>
          <a:xfrm>
            <a:off x="1270000" y="664902"/>
            <a:ext cx="10464801" cy="1416012"/>
          </a:xfrm>
          <a:prstGeom prst="rect">
            <a:avLst/>
          </a:prstGeom>
        </p:spPr>
        <p:txBody>
          <a:bodyPr>
            <a:normAutofit fontScale="90000"/>
          </a:bodyPr>
          <a:lstStyle>
            <a:lvl1pPr defTabSz="344677">
              <a:defRPr sz="4719"/>
            </a:lvl1pPr>
          </a:lstStyle>
          <a:p>
            <a:r>
              <a:t>Un exemple de canevas de séquence pédagogique</a:t>
            </a:r>
          </a:p>
        </p:txBody>
      </p:sp>
      <p:sp>
        <p:nvSpPr>
          <p:cNvPr id="384" name="Shape 384"/>
          <p:cNvSpPr>
            <a:spLocks noGrp="1"/>
          </p:cNvSpPr>
          <p:nvPr>
            <p:ph type="body" idx="1"/>
          </p:nvPr>
        </p:nvSpPr>
        <p:spPr>
          <a:xfrm>
            <a:off x="1110940" y="2291422"/>
            <a:ext cx="10464801" cy="5715001"/>
          </a:xfrm>
          <a:prstGeom prst="rect">
            <a:avLst/>
          </a:prstGeom>
        </p:spPr>
        <p:txBody>
          <a:bodyPr>
            <a:normAutofit fontScale="92500" lnSpcReduction="10000"/>
          </a:bodyPr>
          <a:lstStyle/>
          <a:p>
            <a:pPr marL="386521" indent="-386521" defTabSz="233679">
              <a:spcBef>
                <a:spcPts val="1600"/>
              </a:spcBef>
              <a:buBlip>
                <a:blip r:embed="rId2"/>
              </a:buBlip>
              <a:defRPr sz="1840"/>
            </a:pPr>
            <a:r>
              <a:rPr sz="2800" b="1"/>
              <a:t>Objectif(s)</a:t>
            </a:r>
            <a:r>
              <a:rPr sz="2800"/>
              <a:t> : « Connaissances et compétences associées », en lien avec les contenus disciplinaires (cf volet 3 des programmes) mais aussi les objectifs de cycle ; les attendus au sein du cycle quant à eux ont fait l’objet de choix définis en équipe disciplinaire et/ou interdisciplinaire (cf supra) </a:t>
            </a:r>
          </a:p>
          <a:p>
            <a:pPr marL="254000" indent="-254000" defTabSz="233679">
              <a:spcBef>
                <a:spcPts val="1600"/>
              </a:spcBef>
              <a:buBlip>
                <a:blip r:embed="rId2"/>
              </a:buBlip>
              <a:defRPr sz="2800"/>
            </a:pPr>
            <a:r>
              <a:rPr b="1"/>
              <a:t>Compétences ciblées</a:t>
            </a:r>
            <a:r>
              <a:t> (dont le nombre est nécessairement limité) </a:t>
            </a:r>
          </a:p>
          <a:p>
            <a:pPr marL="254000" indent="-254000" defTabSz="233679">
              <a:spcBef>
                <a:spcPts val="1600"/>
              </a:spcBef>
              <a:buBlip>
                <a:blip r:embed="rId2"/>
              </a:buBlip>
              <a:defRPr sz="2800"/>
            </a:pPr>
            <a:r>
              <a:rPr b="1"/>
              <a:t>Domaines du socle commun</a:t>
            </a:r>
            <a:r>
              <a:t> travaillés et évalués </a:t>
            </a:r>
          </a:p>
          <a:p>
            <a:pPr marL="254000" indent="-254000" defTabSz="233679">
              <a:spcBef>
                <a:spcPts val="1600"/>
              </a:spcBef>
              <a:buBlip>
                <a:blip r:embed="rId2"/>
              </a:buBlip>
              <a:defRPr sz="2800"/>
            </a:pPr>
            <a:r>
              <a:rPr b="1"/>
              <a:t>Activités</a:t>
            </a:r>
            <a:r>
              <a:t> envisagées pendant la séquence </a:t>
            </a:r>
          </a:p>
          <a:p>
            <a:pPr marL="254000" indent="-254000" defTabSz="233679">
              <a:spcBef>
                <a:spcPts val="1600"/>
              </a:spcBef>
              <a:buBlip>
                <a:blip r:embed="rId2"/>
              </a:buBlip>
              <a:defRPr sz="2800"/>
            </a:pPr>
            <a:r>
              <a:rPr b="1"/>
              <a:t>Indicateurs de réussite</a:t>
            </a:r>
            <a:r>
              <a:t> / Observables : ils permettent d’objectiver le degré de réussite de l’activité proposée au moment de l’évaluation. </a:t>
            </a:r>
          </a:p>
          <a:p>
            <a:pPr marL="386521" indent="-386521" defTabSz="233679">
              <a:spcBef>
                <a:spcPts val="1600"/>
              </a:spcBef>
              <a:buBlip>
                <a:blip r:embed="rId2"/>
              </a:buBlip>
              <a:defRPr sz="1840"/>
            </a:pPr>
            <a:r>
              <a:rPr sz="2800"/>
              <a:t> </a:t>
            </a:r>
            <a:r>
              <a:rPr sz="2800" b="1"/>
              <a:t>Situation</a:t>
            </a:r>
            <a:r>
              <a:rPr sz="2800"/>
              <a:t>(s) d'évaluation </a:t>
            </a:r>
            <a:r>
              <a:t/>
            </a:r>
            <a:br/>
            <a:endParaRPr/>
          </a:p>
        </p:txBody>
      </p:sp>
      <p:sp>
        <p:nvSpPr>
          <p:cNvPr id="385" name="Shape 385"/>
          <p:cNvSpPr/>
          <p:nvPr/>
        </p:nvSpPr>
        <p:spPr>
          <a:xfrm>
            <a:off x="347116" y="8309968"/>
            <a:ext cx="12412310" cy="609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spcBef>
                <a:spcPts val="4200"/>
              </a:spcBef>
              <a:defRPr sz="1900">
                <a:solidFill>
                  <a:srgbClr val="000000"/>
                </a:solidFill>
              </a:defRPr>
            </a:pPr>
            <a:r>
              <a:t>extrait de la fiche ressources 6 « évaluation, nouveaux programmes et nouveau socle commun, publié sur le site académique de la réforme du collège par le groupe académique « réforme du collège », </a:t>
            </a:r>
            <a:r>
              <a:rPr u="sng">
                <a:hlinkClick r:id="rId3"/>
              </a:rPr>
              <a:t>http://reformeducollege.ac-versailles.fr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p:cNvSpPr>
          <p:nvPr>
            <p:ph type="title"/>
          </p:nvPr>
        </p:nvSpPr>
        <p:spPr>
          <a:prstGeom prst="rect">
            <a:avLst/>
          </a:prstGeom>
        </p:spPr>
        <p:txBody>
          <a:bodyPr>
            <a:normAutofit fontScale="90000"/>
          </a:bodyPr>
          <a:lstStyle>
            <a:lvl1pPr defTabSz="321310">
              <a:defRPr sz="4400"/>
            </a:lvl1pPr>
          </a:lstStyle>
          <a:p>
            <a:r>
              <a:t>Construire avec les élèves des fiches de révision pour identifier les éléments de programme et les compétences qui seront évalués</a:t>
            </a:r>
          </a:p>
        </p:txBody>
      </p:sp>
      <p:pic>
        <p:nvPicPr>
          <p:cNvPr id="388" name="extrait de la fiche ressources 3 .png"/>
          <p:cNvPicPr>
            <a:picLocks noChangeAspect="1"/>
          </p:cNvPicPr>
          <p:nvPr/>
        </p:nvPicPr>
        <p:blipFill>
          <a:blip r:embed="rId2">
            <a:extLst/>
          </a:blip>
          <a:stretch>
            <a:fillRect/>
          </a:stretch>
        </p:blipFill>
        <p:spPr>
          <a:xfrm>
            <a:off x="961315" y="2590434"/>
            <a:ext cx="10896601" cy="6375401"/>
          </a:xfrm>
          <a:prstGeom prst="rect">
            <a:avLst/>
          </a:prstGeom>
          <a:ln w="12700">
            <a:miter lim="400000"/>
          </a:ln>
        </p:spPr>
      </p:pic>
      <p:sp>
        <p:nvSpPr>
          <p:cNvPr id="389" name="Shape 389"/>
          <p:cNvSpPr/>
          <p:nvPr/>
        </p:nvSpPr>
        <p:spPr>
          <a:xfrm>
            <a:off x="1094012" y="9057158"/>
            <a:ext cx="11187913" cy="838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lnSpc>
                <a:spcPts val="5900"/>
              </a:lnSpc>
              <a:spcBef>
                <a:spcPts val="1200"/>
              </a:spcBef>
              <a:defRPr sz="2233">
                <a:solidFill>
                  <a:srgbClr val="000000"/>
                </a:solidFill>
              </a:defRPr>
            </a:lvl1pPr>
          </a:lstStyle>
          <a:p>
            <a:r>
              <a:t>Fiche ressources 3 - Évaluation et implication de l’élève _ GPA réforme du collège - évaluation</a:t>
            </a:r>
            <a:endParaRPr sz="120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bilans périodiques</a:t>
            </a:r>
            <a:endParaRPr lang="fr-FR" dirty="0"/>
          </a:p>
        </p:txBody>
      </p:sp>
      <p:sp>
        <p:nvSpPr>
          <p:cNvPr id="3" name="Espace réservé du texte 2"/>
          <p:cNvSpPr>
            <a:spLocks noGrp="1"/>
          </p:cNvSpPr>
          <p:nvPr>
            <p:ph type="body" idx="1"/>
          </p:nvPr>
        </p:nvSpPr>
        <p:spPr/>
        <p:txBody>
          <a:bodyPr>
            <a:normAutofit fontScale="25000" lnSpcReduction="20000"/>
          </a:bodyPr>
          <a:lstStyle/>
          <a:p>
            <a:r>
              <a:rPr lang="fr-FR" dirty="0"/>
              <a:t>Les bilans périodiques doivent obligatoirement comporter les éléments suivants :</a:t>
            </a:r>
          </a:p>
          <a:p>
            <a:endParaRPr lang="fr-FR" dirty="0"/>
          </a:p>
          <a:p>
            <a:r>
              <a:rPr lang="fr-FR" dirty="0"/>
              <a:t>    l'identification du collège et de l'élève ;</a:t>
            </a:r>
          </a:p>
          <a:p>
            <a:r>
              <a:rPr lang="fr-FR" dirty="0"/>
              <a:t>    pour chaque discipline* : les principaux éléments du programme travaillés**, les acquisitions, progrès et difficultés de l'élève, son positionnement*** au regard des objectifs d'apprentissage ;</a:t>
            </a:r>
          </a:p>
          <a:p>
            <a:r>
              <a:rPr lang="fr-FR" dirty="0"/>
              <a:t>    les actions réalisées dans le cadre de l'accompagnement personnalisé, avec une appréciation de l'implication de l'élève dans ces actions ;</a:t>
            </a:r>
          </a:p>
          <a:p>
            <a:r>
              <a:rPr lang="fr-FR" dirty="0"/>
              <a:t>    au cycle 4 la mention et l'appréciation des projets menés dans le cadre des EPI, avec la thématique travaillée et les disciplines concernées ;</a:t>
            </a:r>
          </a:p>
          <a:p>
            <a:r>
              <a:rPr lang="fr-FR" dirty="0"/>
              <a:t>    les projets mis en œuvre dans le cadre des parcours éducatifs ;</a:t>
            </a:r>
          </a:p>
          <a:p>
            <a:r>
              <a:rPr lang="fr-FR" dirty="0"/>
              <a:t>    les éventuelles modalités spécifiques d'accompagnement en cours (PAP, PAI, PPRE, PPS, ULIS, UPE2A, </a:t>
            </a:r>
            <a:r>
              <a:rPr lang="fr-FR" dirty="0" err="1"/>
              <a:t>Segpa</a:t>
            </a:r>
            <a:r>
              <a:rPr lang="fr-FR" dirty="0"/>
              <a:t>, dispositif spécifique à vocation transitoire en cycle 4) ;</a:t>
            </a:r>
          </a:p>
          <a:p>
            <a:r>
              <a:rPr lang="fr-FR" dirty="0"/>
              <a:t>    des éléments d'appréciation portant sur la vie scolaire : assiduité, ponctualité, participation, et notamment les nombres de demi-journées d'absences justifiées et non justifiées.</a:t>
            </a:r>
          </a:p>
          <a:p>
            <a:r>
              <a:rPr lang="fr-FR" dirty="0"/>
              <a:t>    Les deux derniers bilans périodiques en classe de troisième comportent les vœux (provisoires puis définitifs) et la décision d'orientation.</a:t>
            </a:r>
          </a:p>
          <a:p>
            <a:endParaRPr lang="fr-FR" dirty="0"/>
          </a:p>
          <a:p>
            <a:r>
              <a:rPr lang="fr-FR" dirty="0"/>
              <a:t>Une annexe de correspondance est jointe pour favoriser le dialogue avec les familles.</a:t>
            </a:r>
          </a:p>
        </p:txBody>
      </p:sp>
    </p:spTree>
    <p:extLst>
      <p:ext uri="{BB962C8B-B14F-4D97-AF65-F5344CB8AC3E}">
        <p14:creationId xmlns:p14="http://schemas.microsoft.com/office/powerpoint/2010/main" val="369663585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p:cNvSpPr>
          <p:nvPr>
            <p:ph type="title"/>
          </p:nvPr>
        </p:nvSpPr>
        <p:spPr>
          <a:xfrm>
            <a:off x="1214029" y="439568"/>
            <a:ext cx="10348457" cy="1234740"/>
          </a:xfrm>
          <a:prstGeom prst="rect">
            <a:avLst/>
          </a:prstGeom>
        </p:spPr>
        <p:txBody>
          <a:bodyPr>
            <a:normAutofit fontScale="90000"/>
          </a:bodyPr>
          <a:lstStyle>
            <a:lvl1pPr defTabSz="490727">
              <a:defRPr sz="6719"/>
            </a:lvl1pPr>
          </a:lstStyle>
          <a:p>
            <a:r>
              <a:t>Retour sur le bilan périodique :  </a:t>
            </a:r>
          </a:p>
        </p:txBody>
      </p:sp>
      <p:sp>
        <p:nvSpPr>
          <p:cNvPr id="392" name="Shape 392"/>
          <p:cNvSpPr>
            <a:spLocks noGrp="1"/>
          </p:cNvSpPr>
          <p:nvPr>
            <p:ph type="body" idx="1"/>
          </p:nvPr>
        </p:nvSpPr>
        <p:spPr>
          <a:prstGeom prst="rect">
            <a:avLst/>
          </a:prstGeom>
        </p:spPr>
        <p:txBody>
          <a:bodyPr/>
          <a:lstStyle>
            <a:lvl1pPr>
              <a:buBlip>
                <a:blip r:embed="rId2"/>
              </a:buBlip>
            </a:lvl1pPr>
          </a:lstStyle>
          <a:p>
            <a:r>
              <a:rPr lang="fr-FR" dirty="0" smtClean="0"/>
              <a:t>E</a:t>
            </a:r>
            <a:r>
              <a:rPr dirty="0" err="1" smtClean="0"/>
              <a:t>xemple</a:t>
            </a:r>
            <a:r>
              <a:rPr dirty="0" smtClean="0"/>
              <a:t> </a:t>
            </a:r>
            <a:r>
              <a:rPr dirty="0"/>
              <a:t>d’un </a:t>
            </a:r>
            <a:r>
              <a:rPr dirty="0" err="1"/>
              <a:t>bilan</a:t>
            </a:r>
            <a:r>
              <a:rPr dirty="0"/>
              <a:t> </a:t>
            </a:r>
            <a:r>
              <a:rPr dirty="0" err="1"/>
              <a:t>périodique</a:t>
            </a:r>
            <a:r>
              <a:rPr dirty="0"/>
              <a:t> d’un </a:t>
            </a:r>
            <a:r>
              <a:rPr dirty="0" err="1"/>
              <a:t>élève</a:t>
            </a:r>
            <a:r>
              <a:rPr dirty="0"/>
              <a:t> de 3ePP </a:t>
            </a:r>
            <a:r>
              <a:rPr dirty="0" err="1"/>
              <a:t>implanté</a:t>
            </a:r>
            <a:r>
              <a:rPr dirty="0"/>
              <a:t> </a:t>
            </a:r>
            <a:r>
              <a:rPr dirty="0" err="1"/>
              <a:t>dans</a:t>
            </a:r>
            <a:r>
              <a:rPr dirty="0"/>
              <a:t> un </a:t>
            </a:r>
            <a:r>
              <a:rPr dirty="0" err="1"/>
              <a:t>lycée</a:t>
            </a:r>
            <a:r>
              <a:rPr dirty="0"/>
              <a:t> </a:t>
            </a:r>
            <a:r>
              <a:rPr dirty="0" err="1"/>
              <a:t>professionnel</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 name="Table 132"/>
          <p:cNvGraphicFramePr/>
          <p:nvPr/>
        </p:nvGraphicFramePr>
        <p:xfrm>
          <a:off x="517043" y="798856"/>
          <a:ext cx="12337620" cy="8767720"/>
        </p:xfrm>
        <a:graphic>
          <a:graphicData uri="http://schemas.openxmlformats.org/drawingml/2006/table">
            <a:tbl>
              <a:tblPr>
                <a:tableStyleId>{4C3C2611-4C71-4FC5-86AE-919BDF0F9419}</a:tableStyleId>
              </a:tblPr>
              <a:tblGrid>
                <a:gridCol w="962343"/>
                <a:gridCol w="1313537"/>
                <a:gridCol w="5093003"/>
                <a:gridCol w="1136622"/>
                <a:gridCol w="1205041"/>
                <a:gridCol w="1313537"/>
                <a:gridCol w="1313537"/>
              </a:tblGrid>
              <a:tr h="541492">
                <a:tc rowSpan="9">
                  <a:txBody>
                    <a:bodyPr/>
                    <a:lstStyle/>
                    <a:p>
                      <a:pPr>
                        <a:defRPr>
                          <a:solidFill>
                            <a:srgbClr val="000000"/>
                          </a:solidFill>
                        </a:defRPr>
                      </a:pPr>
                      <a:r>
                        <a:rPr sz="1400">
                          <a:solidFill>
                            <a:srgbClr val="FFFFFF"/>
                          </a:solidFill>
                        </a:rPr>
                        <a:t>CC
VALIDATION
DES ACQUIS DU SOCLE COMMUN </a:t>
                      </a:r>
                    </a:p>
                  </a:txBody>
                  <a:tcPr marL="50800" marR="50800" marT="50800" marB="50800" anchor="ctr" horzOverflow="overflow">
                    <a:lnL w="25400">
                      <a:solidFill>
                        <a:srgbClr val="515151"/>
                      </a:solidFill>
                      <a:miter lim="400000"/>
                    </a:lnL>
                    <a:lnT w="25400">
                      <a:solidFill>
                        <a:srgbClr val="515151"/>
                      </a:solidFill>
                      <a:miter lim="400000"/>
                    </a:lnT>
                    <a:solidFill>
                      <a:schemeClr val="accent1">
                        <a:hueOff val="-313507"/>
                        <a:satOff val="34334"/>
                        <a:lumOff val="-8266"/>
                        <a:alpha val="62000"/>
                      </a:schemeClr>
                    </a:solidFill>
                  </a:tcPr>
                </a:tc>
                <a:tc gridSpan="2">
                  <a:txBody>
                    <a:bodyPr/>
                    <a:lstStyle/>
                    <a:p>
                      <a:pPr>
                        <a:defRPr>
                          <a:solidFill>
                            <a:srgbClr val="000000"/>
                          </a:solidFill>
                        </a:defRPr>
                      </a:pPr>
                      <a:r>
                        <a:rPr sz="2200">
                          <a:solidFill>
                            <a:srgbClr val="FFFFFF"/>
                          </a:solidFill>
                        </a:rPr>
                        <a:t>niveau de maîtrise </a:t>
                      </a:r>
                    </a:p>
                  </a:txBody>
                  <a:tcPr marL="50800" marR="50800" marT="50800" marB="50800" anchor="ctr" horzOverflow="overflow">
                    <a:lnT w="25400">
                      <a:solidFill>
                        <a:srgbClr val="515151"/>
                      </a:solidFill>
                      <a:miter lim="400000"/>
                    </a:lnT>
                    <a:solidFill>
                      <a:schemeClr val="accent1">
                        <a:hueOff val="-313507"/>
                        <a:satOff val="34334"/>
                        <a:lumOff val="-8266"/>
                        <a:alpha val="62000"/>
                      </a:schemeClr>
                    </a:solidFill>
                  </a:tcPr>
                </a:tc>
                <a:tc hMerge="1">
                  <a:txBody>
                    <a:bodyPr/>
                    <a:lstStyle/>
                    <a:p>
                      <a:endParaRPr lang="fr-FR"/>
                    </a:p>
                  </a:txBody>
                  <a:tcPr/>
                </a:tc>
                <a:tc>
                  <a:txBody>
                    <a:bodyPr/>
                    <a:lstStyle/>
                    <a:p>
                      <a:pPr>
                        <a:defRPr>
                          <a:solidFill>
                            <a:srgbClr val="000000"/>
                          </a:solidFill>
                        </a:defRPr>
                      </a:pPr>
                      <a:r>
                        <a:rPr sz="1400">
                          <a:solidFill>
                            <a:srgbClr val="858585"/>
                          </a:solidFill>
                        </a:rPr>
                        <a:t>insuffisante</a:t>
                      </a:r>
                    </a:p>
                  </a:txBody>
                  <a:tcPr marL="50800" marR="50800" marT="50800" marB="50800" anchor="ctr" horzOverflow="overflow">
                    <a:lnT w="25400">
                      <a:solidFill>
                        <a:srgbClr val="515151"/>
                      </a:solidFill>
                      <a:miter lim="400000"/>
                    </a:lnT>
                  </a:tcPr>
                </a:tc>
                <a:tc>
                  <a:txBody>
                    <a:bodyPr/>
                    <a:lstStyle/>
                    <a:p>
                      <a:pPr>
                        <a:defRPr>
                          <a:solidFill>
                            <a:srgbClr val="000000"/>
                          </a:solidFill>
                        </a:defRPr>
                      </a:pPr>
                      <a:r>
                        <a:rPr sz="1400">
                          <a:solidFill>
                            <a:srgbClr val="858585"/>
                          </a:solidFill>
                        </a:rPr>
                        <a:t>fragile	</a:t>
                      </a:r>
                    </a:p>
                  </a:txBody>
                  <a:tcPr marL="50800" marR="50800" marT="50800" marB="50800" anchor="ctr" horzOverflow="overflow">
                    <a:lnT w="25400">
                      <a:solidFill>
                        <a:srgbClr val="515151"/>
                      </a:solidFill>
                      <a:miter lim="400000"/>
                    </a:lnT>
                  </a:tcPr>
                </a:tc>
                <a:tc>
                  <a:txBody>
                    <a:bodyPr/>
                    <a:lstStyle/>
                    <a:p>
                      <a:pPr>
                        <a:defRPr>
                          <a:solidFill>
                            <a:srgbClr val="000000"/>
                          </a:solidFill>
                        </a:defRPr>
                      </a:pPr>
                      <a:r>
                        <a:rPr sz="1400">
                          <a:solidFill>
                            <a:srgbClr val="858585"/>
                          </a:solidFill>
                        </a:rPr>
                        <a:t>satisfaisante</a:t>
                      </a:r>
                    </a:p>
                  </a:txBody>
                  <a:tcPr marL="50800" marR="50800" marT="50800" marB="50800" anchor="ctr" horzOverflow="overflow">
                    <a:lnT w="25400">
                      <a:solidFill>
                        <a:srgbClr val="515151"/>
                      </a:solidFill>
                      <a:miter lim="400000"/>
                    </a:lnT>
                  </a:tcPr>
                </a:tc>
                <a:tc>
                  <a:txBody>
                    <a:bodyPr/>
                    <a:lstStyle/>
                    <a:p>
                      <a:pPr>
                        <a:defRPr>
                          <a:solidFill>
                            <a:srgbClr val="000000"/>
                          </a:solidFill>
                        </a:defRPr>
                      </a:pPr>
                      <a:r>
                        <a:rPr sz="1400">
                          <a:solidFill>
                            <a:srgbClr val="858585"/>
                          </a:solidFill>
                        </a:rPr>
                        <a:t>très bonne </a:t>
                      </a:r>
                    </a:p>
                  </a:txBody>
                  <a:tcPr marL="50800" marR="50800" marT="50800" marB="50800" anchor="ctr" horzOverflow="overflow">
                    <a:lnR w="25400">
                      <a:solidFill>
                        <a:srgbClr val="515151"/>
                      </a:solidFill>
                      <a:miter lim="400000"/>
                    </a:lnR>
                    <a:lnT w="25400">
                      <a:solidFill>
                        <a:srgbClr val="515151"/>
                      </a:solidFill>
                      <a:miter lim="400000"/>
                    </a:lnT>
                  </a:tcPr>
                </a:tc>
              </a:tr>
              <a:tr h="541492">
                <a:tc vMerge="1">
                  <a:txBody>
                    <a:bodyPr/>
                    <a:lstStyle/>
                    <a:p>
                      <a:endParaRPr lang="fr-FR"/>
                    </a:p>
                  </a:txBody>
                  <a:tcPr/>
                </a:tc>
                <a:tc rowSpan="4">
                  <a:txBody>
                    <a:bodyPr/>
                    <a:lstStyle/>
                    <a:p>
                      <a:pPr>
                        <a:defRPr>
                          <a:solidFill>
                            <a:srgbClr val="000000"/>
                          </a:solidFill>
                        </a:defRPr>
                      </a:pPr>
                      <a:r>
                        <a:rPr sz="1400">
                          <a:solidFill>
                            <a:srgbClr val="FFFFFF"/>
                          </a:solidFill>
                        </a:rPr>
                        <a:t>D1 
DES LANGAGES
POUR PENSER ET
COMMUNIQUER</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FFFFFF"/>
                          </a:solidFill>
                        </a:rPr>
                        <a:t>Comprendre, s'exprimer en utilisant la langue française à l'oral et à l'écrit </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vMerge="1">
                  <a:txBody>
                    <a:bodyPr/>
                    <a:lstStyle/>
                    <a:p>
                      <a:endParaRPr lang="fr-FR"/>
                    </a:p>
                  </a:txBody>
                  <a:tcPr/>
                </a:tc>
                <a:tc vMerge="1">
                  <a:txBody>
                    <a:bodyPr/>
                    <a:lstStyle/>
                    <a:p>
                      <a:endParaRPr lang="fr-FR"/>
                    </a:p>
                  </a:txBody>
                  <a:tcPr/>
                </a:tc>
                <a:tc>
                  <a:txBody>
                    <a:bodyPr/>
                    <a:lstStyle/>
                    <a:p>
                      <a:pPr>
                        <a:defRPr>
                          <a:solidFill>
                            <a:srgbClr val="000000"/>
                          </a:solidFill>
                        </a:defRPr>
                      </a:pPr>
                      <a:r>
                        <a:rPr sz="1500">
                          <a:solidFill>
                            <a:srgbClr val="FFFFFF"/>
                          </a:solidFill>
                        </a:rPr>
                        <a:t>Comprendre, s'exprimer en utilisant une langue étrangère et, le cas échéant, une langue régionale</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vMerge="1">
                  <a:txBody>
                    <a:bodyPr/>
                    <a:lstStyle/>
                    <a:p>
                      <a:endParaRPr lang="fr-FR"/>
                    </a:p>
                  </a:txBody>
                  <a:tcPr/>
                </a:tc>
                <a:tc vMerge="1">
                  <a:txBody>
                    <a:bodyPr/>
                    <a:lstStyle/>
                    <a:p>
                      <a:endParaRPr lang="fr-FR"/>
                    </a:p>
                  </a:txBody>
                  <a:tcPr/>
                </a:tc>
                <a:tc>
                  <a:txBody>
                    <a:bodyPr/>
                    <a:lstStyle/>
                    <a:p>
                      <a:pPr>
                        <a:defRPr>
                          <a:solidFill>
                            <a:srgbClr val="000000"/>
                          </a:solidFill>
                        </a:defRPr>
                      </a:pPr>
                      <a:r>
                        <a:rPr sz="1500">
                          <a:solidFill>
                            <a:srgbClr val="FFFFFF"/>
                          </a:solidFill>
                        </a:rPr>
                        <a:t>Comprendre, s'exprimer en utilisant les langages mathématiques, scientifiques et informatiques</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vMerge="1">
                  <a:txBody>
                    <a:bodyPr/>
                    <a:lstStyle/>
                    <a:p>
                      <a:endParaRPr lang="fr-FR"/>
                    </a:p>
                  </a:txBody>
                  <a:tcPr/>
                </a:tc>
                <a:tc vMerge="1">
                  <a:txBody>
                    <a:bodyPr/>
                    <a:lstStyle/>
                    <a:p>
                      <a:endParaRPr lang="fr-FR"/>
                    </a:p>
                  </a:txBody>
                  <a:tcPr/>
                </a:tc>
                <a:tc>
                  <a:txBody>
                    <a:bodyPr/>
                    <a:lstStyle/>
                    <a:p>
                      <a:pPr>
                        <a:defRPr>
                          <a:solidFill>
                            <a:srgbClr val="000000"/>
                          </a:solidFill>
                        </a:defRPr>
                      </a:pPr>
                      <a:r>
                        <a:rPr sz="1500">
                          <a:solidFill>
                            <a:srgbClr val="FFFFFF"/>
                          </a:solidFill>
                        </a:rPr>
                        <a:t>Comprendre, s'exprimer en utilisant les langages des arts et du corps</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vMerge="1">
                  <a:txBody>
                    <a:bodyPr/>
                    <a:lstStyle/>
                    <a:p>
                      <a:endParaRPr lang="fr-FR"/>
                    </a:p>
                  </a:txBody>
                  <a:tcPr/>
                </a:tc>
                <a:tc>
                  <a:txBody>
                    <a:bodyPr/>
                    <a:lstStyle/>
                    <a:p>
                      <a:pPr>
                        <a:defRPr>
                          <a:solidFill>
                            <a:srgbClr val="000000"/>
                          </a:solidFill>
                        </a:defRPr>
                      </a:pPr>
                      <a:r>
                        <a:rPr sz="1400">
                          <a:solidFill>
                            <a:srgbClr val="FFFFFF"/>
                          </a:solidFill>
                        </a:rPr>
                        <a:t>D2</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FFFFFF"/>
                          </a:solidFill>
                        </a:rPr>
                        <a:t>les méthodes et outils pour apprendre</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vMerge="1">
                  <a:txBody>
                    <a:bodyPr/>
                    <a:lstStyle/>
                    <a:p>
                      <a:endParaRPr lang="fr-FR"/>
                    </a:p>
                  </a:txBody>
                  <a:tcPr/>
                </a:tc>
                <a:tc>
                  <a:txBody>
                    <a:bodyPr/>
                    <a:lstStyle/>
                    <a:p>
                      <a:pPr>
                        <a:defRPr>
                          <a:solidFill>
                            <a:srgbClr val="000000"/>
                          </a:solidFill>
                        </a:defRPr>
                      </a:pPr>
                      <a:r>
                        <a:rPr sz="1400">
                          <a:solidFill>
                            <a:srgbClr val="FFFFFF"/>
                          </a:solidFill>
                        </a:rPr>
                        <a:t>D3</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FFFFFF"/>
                          </a:solidFill>
                        </a:rPr>
                        <a:t>la formation de la personne et du citoyen</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vMerge="1">
                  <a:txBody>
                    <a:bodyPr/>
                    <a:lstStyle/>
                    <a:p>
                      <a:endParaRPr lang="fr-FR"/>
                    </a:p>
                  </a:txBody>
                  <a:tcPr/>
                </a:tc>
                <a:tc>
                  <a:txBody>
                    <a:bodyPr/>
                    <a:lstStyle/>
                    <a:p>
                      <a:pPr>
                        <a:defRPr>
                          <a:solidFill>
                            <a:srgbClr val="000000"/>
                          </a:solidFill>
                        </a:defRPr>
                      </a:pPr>
                      <a:r>
                        <a:rPr sz="1400">
                          <a:solidFill>
                            <a:srgbClr val="FFFFFF"/>
                          </a:solidFill>
                        </a:rPr>
                        <a:t>D4</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FFFFFF"/>
                          </a:solidFill>
                        </a:rPr>
                        <a:t>les systèmes naturels et les systèmes techniques</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vMerge="1">
                  <a:txBody>
                    <a:bodyPr/>
                    <a:lstStyle/>
                    <a:p>
                      <a:endParaRPr lang="fr-FR"/>
                    </a:p>
                  </a:txBody>
                  <a:tcPr/>
                </a:tc>
                <a:tc>
                  <a:txBody>
                    <a:bodyPr/>
                    <a:lstStyle/>
                    <a:p>
                      <a:pPr>
                        <a:defRPr>
                          <a:solidFill>
                            <a:srgbClr val="000000"/>
                          </a:solidFill>
                        </a:defRPr>
                      </a:pPr>
                      <a:r>
                        <a:rPr sz="1400">
                          <a:solidFill>
                            <a:srgbClr val="FFFFFF"/>
                          </a:solidFill>
                        </a:rPr>
                        <a:t>D5</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FFFFFF"/>
                          </a:solidFill>
                        </a:rPr>
                        <a:t>les représentations du monde et l'activité humaine</a:t>
                      </a:r>
                    </a:p>
                  </a:txBody>
                  <a:tcPr marL="50800" marR="50800" marT="50800" marB="50800" anchor="ctr" horzOverflow="overflow">
                    <a:solidFill>
                      <a:schemeClr val="accent1">
                        <a:hueOff val="-313507"/>
                        <a:satOff val="34334"/>
                        <a:lumOff val="-8266"/>
                        <a:alpha val="62000"/>
                      </a:schemeClr>
                    </a:solidFill>
                  </a:tcPr>
                </a:tc>
                <a:tc>
                  <a:txBody>
                    <a:bodyPr/>
                    <a:lstStyle/>
                    <a:p>
                      <a:pPr>
                        <a:defRPr>
                          <a:solidFill>
                            <a:srgbClr val="000000"/>
                          </a:solidFill>
                        </a:defRPr>
                      </a:pPr>
                      <a:r>
                        <a:rPr sz="1500">
                          <a:solidFill>
                            <a:srgbClr val="858585"/>
                          </a:solidFill>
                        </a:rPr>
                        <a:t>10</a:t>
                      </a:r>
                    </a:p>
                  </a:txBody>
                  <a:tcPr marL="50800" marR="50800" marT="50800" marB="50800" anchor="ctr" horzOverflow="overflow"/>
                </a:tc>
                <a:tc>
                  <a:txBody>
                    <a:bodyPr/>
                    <a:lstStyle/>
                    <a:p>
                      <a:pPr>
                        <a:defRPr>
                          <a:solidFill>
                            <a:srgbClr val="000000"/>
                          </a:solidFill>
                        </a:defRPr>
                      </a:pPr>
                      <a:r>
                        <a:rPr sz="1500">
                          <a:solidFill>
                            <a:srgbClr val="858585"/>
                          </a:solidFill>
                        </a:rPr>
                        <a:t>25</a:t>
                      </a:r>
                    </a:p>
                  </a:txBody>
                  <a:tcPr marL="50800" marR="50800" marT="50800" marB="50800" anchor="ctr" horzOverflow="overflow"/>
                </a:tc>
                <a:tc>
                  <a:txBody>
                    <a:bodyPr/>
                    <a:lstStyle/>
                    <a:p>
                      <a:pPr>
                        <a:defRPr>
                          <a:solidFill>
                            <a:srgbClr val="000000"/>
                          </a:solidFill>
                        </a:defRPr>
                      </a:pPr>
                      <a:r>
                        <a:rPr sz="1500">
                          <a:solidFill>
                            <a:srgbClr val="858585"/>
                          </a:solidFill>
                        </a:rPr>
                        <a:t>40</a:t>
                      </a:r>
                    </a:p>
                  </a:txBody>
                  <a:tcPr marL="50800" marR="50800" marT="50800" marB="50800" anchor="ctr" horzOverflow="overflow"/>
                </a:tc>
                <a:tc>
                  <a:txBody>
                    <a:bodyPr/>
                    <a:lstStyle/>
                    <a:p>
                      <a:pPr>
                        <a:defRPr>
                          <a:solidFill>
                            <a:srgbClr val="000000"/>
                          </a:solidFill>
                        </a:defRPr>
                      </a:pPr>
                      <a:r>
                        <a:rPr sz="1500">
                          <a:solidFill>
                            <a:srgbClr val="858585"/>
                          </a:solidFill>
                        </a:rPr>
                        <a:t>50</a:t>
                      </a:r>
                    </a:p>
                  </a:txBody>
                  <a:tcPr marL="50800" marR="50800" marT="50800" marB="50800" anchor="ctr" horzOverflow="overflow">
                    <a:lnR w="25400">
                      <a:solidFill>
                        <a:srgbClr val="515151"/>
                      </a:solidFill>
                      <a:miter lim="400000"/>
                    </a:lnR>
                  </a:tcPr>
                </a:tc>
              </a:tr>
              <a:tr h="541492">
                <a:tc gridSpan="3">
                  <a:txBody>
                    <a:bodyPr/>
                    <a:lstStyle/>
                    <a:p>
                      <a:pPr>
                        <a:defRPr>
                          <a:solidFill>
                            <a:srgbClr val="000000"/>
                          </a:solidFill>
                        </a:defRPr>
                      </a:pPr>
                      <a:r>
                        <a:rPr sz="1400">
                          <a:solidFill>
                            <a:srgbClr val="FFFFFF"/>
                          </a:solidFill>
                        </a:rPr>
                        <a:t>TOTAL CONTRÔLE CONTINU</a:t>
                      </a:r>
                    </a:p>
                  </a:txBody>
                  <a:tcPr marL="50800" marR="50800" marT="50800" marB="50800" anchor="ctr" horzOverflow="overflow">
                    <a:lnL w="25400">
                      <a:solidFill>
                        <a:srgbClr val="515151"/>
                      </a:solidFill>
                      <a:miter lim="400000"/>
                    </a:lnL>
                    <a:lnB w="25400">
                      <a:solidFill>
                        <a:srgbClr val="515151"/>
                      </a:solidFill>
                      <a:miter lim="400000"/>
                    </a:lnB>
                    <a:solidFill>
                      <a:schemeClr val="accent1">
                        <a:hueOff val="-313507"/>
                        <a:satOff val="34334"/>
                        <a:lumOff val="-8266"/>
                        <a:alpha val="62000"/>
                      </a:schemeClr>
                    </a:solidFill>
                  </a:tcPr>
                </a:tc>
                <a:tc hMerge="1">
                  <a:txBody>
                    <a:bodyPr/>
                    <a:lstStyle/>
                    <a:p>
                      <a:endParaRPr lang="fr-FR"/>
                    </a:p>
                  </a:txBody>
                  <a:tcPr/>
                </a:tc>
                <a:tc hMerge="1">
                  <a:txBody>
                    <a:bodyPr/>
                    <a:lstStyle/>
                    <a:p>
                      <a:endParaRPr lang="fr-FR"/>
                    </a:p>
                  </a:txBody>
                  <a:tcPr/>
                </a:tc>
                <a:tc gridSpan="4">
                  <a:txBody>
                    <a:bodyPr/>
                    <a:lstStyle/>
                    <a:p>
                      <a:pPr>
                        <a:defRPr>
                          <a:solidFill>
                            <a:srgbClr val="000000"/>
                          </a:solidFill>
                        </a:defRPr>
                      </a:pPr>
                      <a:r>
                        <a:rPr sz="1400">
                          <a:solidFill>
                            <a:srgbClr val="858585"/>
                          </a:solidFill>
                        </a:rPr>
                        <a:t>sur 400 points</a:t>
                      </a:r>
                    </a:p>
                  </a:txBody>
                  <a:tcPr marL="50800" marR="50800" marT="50800" marB="50800" anchor="ctr" horzOverflow="overflow">
                    <a:lnR w="25400">
                      <a:solidFill>
                        <a:srgbClr val="515151"/>
                      </a:solidFill>
                      <a:miter lim="400000"/>
                    </a:lnR>
                    <a:lnB w="25400">
                      <a:solidFill>
                        <a:srgbClr val="515151"/>
                      </a:solidFill>
                      <a:miter lim="400000"/>
                    </a:lnB>
                  </a:tcPr>
                </a:tc>
                <a:tc hMerge="1">
                  <a:txBody>
                    <a:bodyPr/>
                    <a:lstStyle/>
                    <a:p>
                      <a:endParaRPr lang="fr-FR"/>
                    </a:p>
                  </a:txBody>
                  <a:tcPr/>
                </a:tc>
                <a:tc hMerge="1">
                  <a:txBody>
                    <a:bodyPr/>
                    <a:lstStyle/>
                    <a:p>
                      <a:endParaRPr lang="fr-FR"/>
                    </a:p>
                  </a:txBody>
                  <a:tcPr/>
                </a:tc>
                <a:tc hMerge="1">
                  <a:txBody>
                    <a:bodyPr/>
                    <a:lstStyle/>
                    <a:p>
                      <a:endParaRPr lang="fr-FR"/>
                    </a:p>
                  </a:txBody>
                  <a:tcPr/>
                </a:tc>
              </a:tr>
              <a:tr h="541492">
                <a:tc rowSpan="3" gridSpan="2">
                  <a:txBody>
                    <a:bodyPr/>
                    <a:lstStyle/>
                    <a:p>
                      <a:pPr>
                        <a:defRPr sz="1400">
                          <a:solidFill>
                            <a:srgbClr val="FFFFFF"/>
                          </a:solidFill>
                        </a:defRPr>
                      </a:pPr>
                      <a:r>
                        <a:rPr sz="1700"/>
                        <a:t>É</a:t>
                      </a:r>
                      <a:r>
                        <a:t>PREUVES PONCTUELLES </a:t>
                      </a:r>
                    </a:p>
                  </a:txBody>
                  <a:tcPr marL="50800" marR="50800" marT="50800" marB="50800" anchor="ctr" horzOverflow="overflow">
                    <a:lnL w="25400">
                      <a:solidFill>
                        <a:srgbClr val="515151"/>
                      </a:solidFill>
                      <a:miter lim="400000"/>
                    </a:lnL>
                    <a:lnT w="25400">
                      <a:solidFill>
                        <a:srgbClr val="515151"/>
                      </a:solidFill>
                      <a:miter lim="400000"/>
                    </a:lnT>
                    <a:solidFill>
                      <a:schemeClr val="accent1">
                        <a:hueOff val="-313507"/>
                        <a:satOff val="34334"/>
                        <a:lumOff val="-8266"/>
                        <a:alpha val="62000"/>
                      </a:schemeClr>
                    </a:solidFill>
                  </a:tcPr>
                </a:tc>
                <a:tc rowSpan="3" hMerge="1">
                  <a:txBody>
                    <a:bodyPr/>
                    <a:lstStyle/>
                    <a:p>
                      <a:endParaRPr lang="fr-FR"/>
                    </a:p>
                  </a:txBody>
                  <a:tcPr/>
                </a:tc>
                <a:tc>
                  <a:txBody>
                    <a:bodyPr/>
                    <a:lstStyle/>
                    <a:p>
                      <a:pPr>
                        <a:defRPr>
                          <a:solidFill>
                            <a:srgbClr val="000000"/>
                          </a:solidFill>
                        </a:defRPr>
                      </a:pPr>
                      <a:r>
                        <a:rPr sz="1500">
                          <a:solidFill>
                            <a:srgbClr val="FFFFFF"/>
                          </a:solidFill>
                        </a:rPr>
                        <a:t>épreuve orale (projets en lien avec les parcours ou les EPI)</a:t>
                      </a:r>
                    </a:p>
                  </a:txBody>
                  <a:tcPr marL="50800" marR="50800" marT="50800" marB="50800" anchor="ctr" horzOverflow="overflow">
                    <a:lnT w="25400">
                      <a:solidFill>
                        <a:srgbClr val="515151"/>
                      </a:solidFill>
                      <a:miter lim="400000"/>
                    </a:lnT>
                    <a:solidFill>
                      <a:schemeClr val="accent1">
                        <a:hueOff val="-313507"/>
                        <a:satOff val="34334"/>
                        <a:lumOff val="-8266"/>
                        <a:alpha val="62000"/>
                      </a:schemeClr>
                    </a:solidFill>
                  </a:tcPr>
                </a:tc>
                <a:tc gridSpan="4">
                  <a:txBody>
                    <a:bodyPr/>
                    <a:lstStyle/>
                    <a:p>
                      <a:pPr>
                        <a:defRPr>
                          <a:solidFill>
                            <a:srgbClr val="000000"/>
                          </a:solidFill>
                        </a:defRPr>
                      </a:pPr>
                      <a:r>
                        <a:rPr sz="1500">
                          <a:solidFill>
                            <a:srgbClr val="858585"/>
                          </a:solidFill>
                        </a:rPr>
                        <a:t>100 pts</a:t>
                      </a:r>
                    </a:p>
                  </a:txBody>
                  <a:tcPr marL="50800" marR="50800" marT="50800" marB="50800" anchor="ctr" horzOverflow="overflow">
                    <a:lnR w="25400">
                      <a:solidFill>
                        <a:srgbClr val="515151"/>
                      </a:solidFill>
                      <a:miter lim="400000"/>
                    </a:lnR>
                    <a:lnT w="25400">
                      <a:solidFill>
                        <a:srgbClr val="515151"/>
                      </a:solidFill>
                      <a:miter lim="400000"/>
                    </a:lnT>
                  </a:tcPr>
                </a:tc>
                <a:tc hMerge="1">
                  <a:txBody>
                    <a:bodyPr/>
                    <a:lstStyle/>
                    <a:p>
                      <a:endParaRPr lang="fr-FR"/>
                    </a:p>
                  </a:txBody>
                  <a:tcPr/>
                </a:tc>
                <a:tc hMerge="1">
                  <a:txBody>
                    <a:bodyPr/>
                    <a:lstStyle/>
                    <a:p>
                      <a:endParaRPr lang="fr-FR"/>
                    </a:p>
                  </a:txBody>
                  <a:tcPr/>
                </a:tc>
                <a:tc hMerge="1">
                  <a:txBody>
                    <a:bodyPr/>
                    <a:lstStyle/>
                    <a:p>
                      <a:endParaRPr lang="fr-FR"/>
                    </a:p>
                  </a:txBody>
                  <a:tcPr/>
                </a:tc>
              </a:tr>
              <a:tr h="541492">
                <a:tc gridSpan="2" vMerge="1">
                  <a:txBody>
                    <a:bodyPr/>
                    <a:lstStyle/>
                    <a:p>
                      <a:endParaRPr lang="fr-FR"/>
                    </a:p>
                  </a:txBody>
                  <a:tcPr/>
                </a:tc>
                <a:tc hMerge="1" vMerge="1">
                  <a:txBody>
                    <a:bodyPr/>
                    <a:lstStyle/>
                    <a:p>
                      <a:endParaRPr lang="fr-FR"/>
                    </a:p>
                  </a:txBody>
                  <a:tcPr/>
                </a:tc>
                <a:tc>
                  <a:txBody>
                    <a:bodyPr/>
                    <a:lstStyle/>
                    <a:p>
                      <a:pPr>
                        <a:defRPr>
                          <a:solidFill>
                            <a:srgbClr val="000000"/>
                          </a:solidFill>
                        </a:defRPr>
                      </a:pPr>
                      <a:r>
                        <a:rPr sz="1500">
                          <a:solidFill>
                            <a:srgbClr val="FFFFFF"/>
                          </a:solidFill>
                        </a:rPr>
                        <a:t>épreuve écrite FR/HG/EMC</a:t>
                      </a:r>
                    </a:p>
                  </a:txBody>
                  <a:tcPr marL="50800" marR="50800" marT="50800" marB="50800" anchor="ctr" horzOverflow="overflow">
                    <a:solidFill>
                      <a:schemeClr val="accent1">
                        <a:hueOff val="-313507"/>
                        <a:satOff val="34334"/>
                        <a:lumOff val="-8266"/>
                        <a:alpha val="62000"/>
                      </a:schemeClr>
                    </a:solidFill>
                  </a:tcPr>
                </a:tc>
                <a:tc gridSpan="4">
                  <a:txBody>
                    <a:bodyPr/>
                    <a:lstStyle/>
                    <a:p>
                      <a:pPr>
                        <a:defRPr>
                          <a:solidFill>
                            <a:srgbClr val="000000"/>
                          </a:solidFill>
                        </a:defRPr>
                      </a:pPr>
                      <a:r>
                        <a:rPr sz="1500">
                          <a:solidFill>
                            <a:srgbClr val="858585"/>
                          </a:solidFill>
                        </a:rPr>
                        <a:t>100 pts</a:t>
                      </a:r>
                    </a:p>
                  </a:txBody>
                  <a:tcPr marL="50800" marR="50800" marT="50800" marB="50800" anchor="ctr" horzOverflow="overflow">
                    <a:lnR w="25400">
                      <a:solidFill>
                        <a:srgbClr val="515151"/>
                      </a:solidFill>
                      <a:miter lim="400000"/>
                    </a:lnR>
                  </a:tcPr>
                </a:tc>
                <a:tc hMerge="1">
                  <a:txBody>
                    <a:bodyPr/>
                    <a:lstStyle/>
                    <a:p>
                      <a:endParaRPr lang="fr-FR"/>
                    </a:p>
                  </a:txBody>
                  <a:tcPr/>
                </a:tc>
                <a:tc hMerge="1">
                  <a:txBody>
                    <a:bodyPr/>
                    <a:lstStyle/>
                    <a:p>
                      <a:endParaRPr lang="fr-FR"/>
                    </a:p>
                  </a:txBody>
                  <a:tcPr/>
                </a:tc>
                <a:tc hMerge="1">
                  <a:txBody>
                    <a:bodyPr/>
                    <a:lstStyle/>
                    <a:p>
                      <a:endParaRPr lang="fr-FR"/>
                    </a:p>
                  </a:txBody>
                  <a:tcPr/>
                </a:tc>
              </a:tr>
              <a:tr h="541492">
                <a:tc gridSpan="2" vMerge="1">
                  <a:txBody>
                    <a:bodyPr/>
                    <a:lstStyle/>
                    <a:p>
                      <a:endParaRPr lang="fr-FR"/>
                    </a:p>
                  </a:txBody>
                  <a:tcPr/>
                </a:tc>
                <a:tc hMerge="1" vMerge="1">
                  <a:txBody>
                    <a:bodyPr/>
                    <a:lstStyle/>
                    <a:p>
                      <a:endParaRPr lang="fr-FR"/>
                    </a:p>
                  </a:txBody>
                  <a:tcPr/>
                </a:tc>
                <a:tc>
                  <a:txBody>
                    <a:bodyPr/>
                    <a:lstStyle/>
                    <a:p>
                      <a:pPr>
                        <a:defRPr>
                          <a:solidFill>
                            <a:srgbClr val="000000"/>
                          </a:solidFill>
                        </a:defRPr>
                      </a:pPr>
                      <a:r>
                        <a:rPr sz="1500">
                          <a:solidFill>
                            <a:srgbClr val="FFFFFF"/>
                          </a:solidFill>
                        </a:rPr>
                        <a:t>épreuve écrite maths/physique-chimie/technologie/ SVT</a:t>
                      </a:r>
                    </a:p>
                  </a:txBody>
                  <a:tcPr marL="50800" marR="50800" marT="50800" marB="50800" anchor="ctr" horzOverflow="overflow">
                    <a:solidFill>
                      <a:schemeClr val="accent1">
                        <a:hueOff val="-313507"/>
                        <a:satOff val="34334"/>
                        <a:lumOff val="-8266"/>
                        <a:alpha val="62000"/>
                      </a:schemeClr>
                    </a:solidFill>
                  </a:tcPr>
                </a:tc>
                <a:tc gridSpan="4">
                  <a:txBody>
                    <a:bodyPr/>
                    <a:lstStyle/>
                    <a:p>
                      <a:pPr>
                        <a:defRPr>
                          <a:solidFill>
                            <a:srgbClr val="000000"/>
                          </a:solidFill>
                        </a:defRPr>
                      </a:pPr>
                      <a:r>
                        <a:rPr sz="1500">
                          <a:solidFill>
                            <a:srgbClr val="858585"/>
                          </a:solidFill>
                        </a:rPr>
                        <a:t>100 pts</a:t>
                      </a:r>
                    </a:p>
                  </a:txBody>
                  <a:tcPr marL="50800" marR="50800" marT="50800" marB="50800" anchor="ctr" horzOverflow="overflow">
                    <a:lnR w="25400">
                      <a:solidFill>
                        <a:srgbClr val="515151"/>
                      </a:solidFill>
                      <a:miter lim="400000"/>
                    </a:lnR>
                  </a:tcPr>
                </a:tc>
                <a:tc hMerge="1">
                  <a:txBody>
                    <a:bodyPr/>
                    <a:lstStyle/>
                    <a:p>
                      <a:endParaRPr lang="fr-FR"/>
                    </a:p>
                  </a:txBody>
                  <a:tcPr/>
                </a:tc>
                <a:tc hMerge="1">
                  <a:txBody>
                    <a:bodyPr/>
                    <a:lstStyle/>
                    <a:p>
                      <a:endParaRPr lang="fr-FR"/>
                    </a:p>
                  </a:txBody>
                  <a:tcPr/>
                </a:tc>
                <a:tc hMerge="1">
                  <a:txBody>
                    <a:bodyPr/>
                    <a:lstStyle/>
                    <a:p>
                      <a:endParaRPr lang="fr-FR"/>
                    </a:p>
                  </a:txBody>
                  <a:tcPr/>
                </a:tc>
              </a:tr>
              <a:tr h="541492">
                <a:tc gridSpan="3">
                  <a:txBody>
                    <a:bodyPr/>
                    <a:lstStyle/>
                    <a:p>
                      <a:pPr>
                        <a:defRPr>
                          <a:solidFill>
                            <a:srgbClr val="000000"/>
                          </a:solidFill>
                        </a:defRPr>
                      </a:pPr>
                      <a:r>
                        <a:rPr sz="1400">
                          <a:solidFill>
                            <a:srgbClr val="FFFFFF"/>
                          </a:solidFill>
                        </a:rPr>
                        <a:t>TOTAL ÉPREUVES PONCTUELLES</a:t>
                      </a:r>
                    </a:p>
                  </a:txBody>
                  <a:tcPr marL="50800" marR="50800" marT="50800" marB="50800" anchor="ctr" horzOverflow="overflow">
                    <a:lnL w="25400">
                      <a:solidFill>
                        <a:srgbClr val="515151"/>
                      </a:solidFill>
                      <a:miter lim="400000"/>
                    </a:lnL>
                    <a:lnB w="25400">
                      <a:solidFill>
                        <a:srgbClr val="515151"/>
                      </a:solidFill>
                      <a:miter lim="400000"/>
                    </a:lnB>
                    <a:solidFill>
                      <a:schemeClr val="accent1">
                        <a:hueOff val="-313507"/>
                        <a:satOff val="34334"/>
                        <a:lumOff val="-8266"/>
                        <a:alpha val="62000"/>
                      </a:schemeClr>
                    </a:solidFill>
                  </a:tcPr>
                </a:tc>
                <a:tc hMerge="1">
                  <a:txBody>
                    <a:bodyPr/>
                    <a:lstStyle/>
                    <a:p>
                      <a:endParaRPr lang="fr-FR"/>
                    </a:p>
                  </a:txBody>
                  <a:tcPr/>
                </a:tc>
                <a:tc hMerge="1">
                  <a:txBody>
                    <a:bodyPr/>
                    <a:lstStyle/>
                    <a:p>
                      <a:endParaRPr lang="fr-FR"/>
                    </a:p>
                  </a:txBody>
                  <a:tcPr/>
                </a:tc>
                <a:tc gridSpan="4">
                  <a:txBody>
                    <a:bodyPr/>
                    <a:lstStyle/>
                    <a:p>
                      <a:pPr>
                        <a:defRPr>
                          <a:solidFill>
                            <a:srgbClr val="000000"/>
                          </a:solidFill>
                        </a:defRPr>
                      </a:pPr>
                      <a:r>
                        <a:rPr sz="1500">
                          <a:solidFill>
                            <a:srgbClr val="858585"/>
                          </a:solidFill>
                        </a:rPr>
                        <a:t>sur 300 pts</a:t>
                      </a:r>
                    </a:p>
                  </a:txBody>
                  <a:tcPr marL="50800" marR="50800" marT="50800" marB="50800" anchor="ctr" horzOverflow="overflow">
                    <a:lnR w="25400">
                      <a:solidFill>
                        <a:srgbClr val="515151"/>
                      </a:solidFill>
                      <a:miter lim="400000"/>
                    </a:lnR>
                    <a:lnB w="25400">
                      <a:solidFill>
                        <a:srgbClr val="515151"/>
                      </a:solidFill>
                      <a:miter lim="400000"/>
                    </a:lnB>
                  </a:tcPr>
                </a:tc>
                <a:tc hMerge="1">
                  <a:txBody>
                    <a:bodyPr/>
                    <a:lstStyle/>
                    <a:p>
                      <a:endParaRPr lang="fr-FR"/>
                    </a:p>
                  </a:txBody>
                  <a:tcPr/>
                </a:tc>
                <a:tc hMerge="1">
                  <a:txBody>
                    <a:bodyPr/>
                    <a:lstStyle/>
                    <a:p>
                      <a:endParaRPr lang="fr-FR"/>
                    </a:p>
                  </a:txBody>
                  <a:tcPr/>
                </a:tc>
                <a:tc hMerge="1">
                  <a:txBody>
                    <a:bodyPr/>
                    <a:lstStyle/>
                    <a:p>
                      <a:endParaRPr lang="fr-FR"/>
                    </a:p>
                  </a:txBody>
                  <a:tcPr/>
                </a:tc>
              </a:tr>
              <a:tr h="541492">
                <a:tc gridSpan="3">
                  <a:txBody>
                    <a:bodyPr/>
                    <a:lstStyle/>
                    <a:p>
                      <a:pPr>
                        <a:defRPr>
                          <a:solidFill>
                            <a:srgbClr val="000000"/>
                          </a:solidFill>
                        </a:defRPr>
                      </a:pPr>
                      <a:r>
                        <a:rPr sz="1400">
                          <a:solidFill>
                            <a:srgbClr val="FFFFFF"/>
                          </a:solidFill>
                        </a:rPr>
                        <a:t>TOTAL DNB</a:t>
                      </a:r>
                    </a:p>
                  </a:txBody>
                  <a:tcPr marL="50800" marR="50800" marT="50800" marB="50800" anchor="ctr" horzOverflow="overflow">
                    <a:lnL w="25400">
                      <a:solidFill>
                        <a:srgbClr val="515151"/>
                      </a:solidFill>
                      <a:miter lim="400000"/>
                    </a:lnL>
                    <a:lnT w="25400">
                      <a:solidFill>
                        <a:srgbClr val="515151"/>
                      </a:solidFill>
                      <a:miter lim="400000"/>
                    </a:lnT>
                    <a:solidFill>
                      <a:schemeClr val="accent1">
                        <a:hueOff val="-313507"/>
                        <a:satOff val="34334"/>
                        <a:lumOff val="-8266"/>
                        <a:alpha val="62000"/>
                      </a:schemeClr>
                    </a:solidFill>
                  </a:tcPr>
                </a:tc>
                <a:tc hMerge="1">
                  <a:txBody>
                    <a:bodyPr/>
                    <a:lstStyle/>
                    <a:p>
                      <a:endParaRPr lang="fr-FR"/>
                    </a:p>
                  </a:txBody>
                  <a:tcPr/>
                </a:tc>
                <a:tc hMerge="1">
                  <a:txBody>
                    <a:bodyPr/>
                    <a:lstStyle/>
                    <a:p>
                      <a:endParaRPr lang="fr-FR"/>
                    </a:p>
                  </a:txBody>
                  <a:tcPr/>
                </a:tc>
                <a:tc gridSpan="4">
                  <a:txBody>
                    <a:bodyPr/>
                    <a:lstStyle/>
                    <a:p>
                      <a:pPr>
                        <a:defRPr>
                          <a:solidFill>
                            <a:srgbClr val="000000"/>
                          </a:solidFill>
                        </a:defRPr>
                      </a:pPr>
                      <a:r>
                        <a:rPr sz="1500">
                          <a:solidFill>
                            <a:srgbClr val="858585"/>
                          </a:solidFill>
                        </a:rPr>
                        <a:t>sur 700 pts</a:t>
                      </a:r>
                    </a:p>
                  </a:txBody>
                  <a:tcPr marL="50800" marR="50800" marT="50800" marB="50800" anchor="ctr" horzOverflow="overflow">
                    <a:lnR w="25400">
                      <a:solidFill>
                        <a:srgbClr val="515151"/>
                      </a:solidFill>
                      <a:miter lim="400000"/>
                    </a:lnR>
                    <a:lnT w="25400">
                      <a:solidFill>
                        <a:srgbClr val="515151"/>
                      </a:solidFill>
                      <a:miter lim="400000"/>
                    </a:lnT>
                  </a:tcPr>
                </a:tc>
                <a:tc hMerge="1">
                  <a:txBody>
                    <a:bodyPr/>
                    <a:lstStyle/>
                    <a:p>
                      <a:endParaRPr lang="fr-FR"/>
                    </a:p>
                  </a:txBody>
                  <a:tcPr/>
                </a:tc>
                <a:tc hMerge="1">
                  <a:txBody>
                    <a:bodyPr/>
                    <a:lstStyle/>
                    <a:p>
                      <a:endParaRPr lang="fr-FR"/>
                    </a:p>
                  </a:txBody>
                  <a:tcPr/>
                </a:tc>
                <a:tc hMerge="1">
                  <a:txBody>
                    <a:bodyPr/>
                    <a:lstStyle/>
                    <a:p>
                      <a:endParaRPr lang="fr-FR"/>
                    </a:p>
                  </a:txBody>
                  <a:tcPr/>
                </a:tc>
              </a:tr>
              <a:tr h="541492">
                <a:tc gridSpan="3">
                  <a:txBody>
                    <a:bodyPr/>
                    <a:lstStyle/>
                    <a:p>
                      <a:pPr>
                        <a:defRPr>
                          <a:solidFill>
                            <a:srgbClr val="000000"/>
                          </a:solidFill>
                        </a:defRPr>
                      </a:pPr>
                      <a:r>
                        <a:rPr sz="1500">
                          <a:solidFill>
                            <a:srgbClr val="FFFFFF"/>
                          </a:solidFill>
                        </a:rPr>
                        <a:t>points supplémentaires : enseignement de complément </a:t>
                      </a:r>
                    </a:p>
                  </a:txBody>
                  <a:tcPr marL="50800" marR="50800" marT="50800" marB="50800" anchor="ctr" horzOverflow="overflow">
                    <a:lnL w="25400">
                      <a:solidFill>
                        <a:srgbClr val="515151"/>
                      </a:solidFill>
                      <a:miter lim="400000"/>
                    </a:lnL>
                    <a:lnB w="25400">
                      <a:solidFill>
                        <a:srgbClr val="515151"/>
                      </a:solidFill>
                      <a:miter lim="400000"/>
                    </a:lnB>
                    <a:solidFill>
                      <a:schemeClr val="accent1">
                        <a:hueOff val="-313507"/>
                        <a:satOff val="34334"/>
                        <a:lumOff val="-8266"/>
                        <a:alpha val="62000"/>
                      </a:schemeClr>
                    </a:solidFill>
                  </a:tcPr>
                </a:tc>
                <a:tc hMerge="1">
                  <a:txBody>
                    <a:bodyPr/>
                    <a:lstStyle/>
                    <a:p>
                      <a:endParaRPr lang="fr-FR"/>
                    </a:p>
                  </a:txBody>
                  <a:tcPr/>
                </a:tc>
                <a:tc hMerge="1">
                  <a:txBody>
                    <a:bodyPr/>
                    <a:lstStyle/>
                    <a:p>
                      <a:endParaRPr lang="fr-FR"/>
                    </a:p>
                  </a:txBody>
                  <a:tcPr/>
                </a:tc>
                <a:tc gridSpan="4">
                  <a:txBody>
                    <a:bodyPr/>
                    <a:lstStyle/>
                    <a:p>
                      <a:pPr>
                        <a:defRPr>
                          <a:solidFill>
                            <a:srgbClr val="000000"/>
                          </a:solidFill>
                        </a:defRPr>
                      </a:pPr>
                      <a:r>
                        <a:rPr sz="1500">
                          <a:solidFill>
                            <a:srgbClr val="858585"/>
                          </a:solidFill>
                        </a:rPr>
                        <a:t>10 pts  : objectifs d’apprentissage du cycle atteints
20 pts : objectifs d’apprentissage du cycle dépassés</a:t>
                      </a:r>
                    </a:p>
                  </a:txBody>
                  <a:tcPr marL="50800" marR="50800" marT="50800" marB="50800" anchor="ctr" horzOverflow="overflow">
                    <a:lnR w="25400">
                      <a:solidFill>
                        <a:srgbClr val="515151"/>
                      </a:solidFill>
                      <a:miter lim="400000"/>
                    </a:lnR>
                    <a:lnB w="25400">
                      <a:solidFill>
                        <a:srgbClr val="515151"/>
                      </a:solidFill>
                      <a:miter lim="400000"/>
                    </a:lnB>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title"/>
          </p:nvPr>
        </p:nvSpPr>
        <p:spPr>
          <a:xfrm>
            <a:off x="1070218" y="320274"/>
            <a:ext cx="10864364" cy="1438069"/>
          </a:xfrm>
          <a:prstGeom prst="rect">
            <a:avLst/>
          </a:prstGeom>
        </p:spPr>
        <p:txBody>
          <a:bodyPr>
            <a:normAutofit fontScale="90000"/>
          </a:bodyPr>
          <a:lstStyle>
            <a:lvl1pPr defTabSz="467359">
              <a:defRPr sz="6400"/>
            </a:lvl1pPr>
          </a:lstStyle>
          <a:p>
            <a:r>
              <a:t>extrait du bilan périodique du LSU</a:t>
            </a:r>
          </a:p>
        </p:txBody>
      </p:sp>
      <p:pic>
        <p:nvPicPr>
          <p:cNvPr id="395" name="extrait bilan périodique.png"/>
          <p:cNvPicPr>
            <a:picLocks noChangeAspect="1"/>
          </p:cNvPicPr>
          <p:nvPr/>
        </p:nvPicPr>
        <p:blipFill>
          <a:blip r:embed="rId2">
            <a:extLst/>
          </a:blip>
          <a:stretch>
            <a:fillRect/>
          </a:stretch>
        </p:blipFill>
        <p:spPr>
          <a:xfrm>
            <a:off x="937766" y="1635118"/>
            <a:ext cx="11129268" cy="724544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p:cNvSpPr>
          <p:nvPr>
            <p:ph type="title"/>
          </p:nvPr>
        </p:nvSpPr>
        <p:spPr>
          <a:xfrm>
            <a:off x="1023360" y="678157"/>
            <a:ext cx="10958081" cy="1244422"/>
          </a:xfrm>
          <a:prstGeom prst="rect">
            <a:avLst/>
          </a:prstGeom>
        </p:spPr>
        <p:txBody>
          <a:bodyPr>
            <a:normAutofit fontScale="90000"/>
          </a:bodyPr>
          <a:lstStyle>
            <a:lvl1pPr defTabSz="303783">
              <a:defRPr sz="4160"/>
            </a:lvl1pPr>
          </a:lstStyle>
          <a:p>
            <a:r>
              <a:t>l’évaluation positive dans les textes réglementaires</a:t>
            </a:r>
          </a:p>
        </p:txBody>
      </p:sp>
      <p:sp>
        <p:nvSpPr>
          <p:cNvPr id="398" name="Shape 398"/>
          <p:cNvSpPr>
            <a:spLocks noGrp="1"/>
          </p:cNvSpPr>
          <p:nvPr>
            <p:ph type="body" idx="1"/>
          </p:nvPr>
        </p:nvSpPr>
        <p:spPr>
          <a:prstGeom prst="rect">
            <a:avLst/>
          </a:prstGeom>
        </p:spPr>
        <p:txBody>
          <a:bodyPr>
            <a:normAutofit fontScale="92500" lnSpcReduction="10000"/>
          </a:bodyPr>
          <a:lstStyle/>
          <a:p>
            <a:pPr marL="0" indent="0" algn="just" defTabSz="426466">
              <a:spcBef>
                <a:spcPts val="3000"/>
              </a:spcBef>
              <a:buSzTx/>
              <a:buNone/>
              <a:defRPr sz="3358"/>
            </a:pPr>
            <a:r>
              <a:t>En application des dispositions de la loi n° 2013-595 du 8 juillet 2013 d'orientation et de programmation pour la refondation de l'école de la République, le décret vise à faire </a:t>
            </a:r>
            <a:r>
              <a:rPr>
                <a:solidFill>
                  <a:srgbClr val="000000"/>
                </a:solidFill>
              </a:rPr>
              <a:t>évoluer et à diversifier les modalités de notation et d'évaluation</a:t>
            </a:r>
            <a:r>
              <a:t> des élèves de l'école primaire et du collège </a:t>
            </a:r>
            <a:r>
              <a:rPr>
                <a:solidFill>
                  <a:srgbClr val="000000"/>
                </a:solidFill>
              </a:rPr>
              <a:t>pour éviter une « notation-sanction »</a:t>
            </a:r>
            <a:r>
              <a:t> à faible valeur pédagogique et </a:t>
            </a:r>
            <a:r>
              <a:rPr>
                <a:solidFill>
                  <a:srgbClr val="000000"/>
                </a:solidFill>
              </a:rPr>
              <a:t>privilégier une évaluation positive</a:t>
            </a:r>
            <a:r>
              <a:t>, simple et lisible, valorisant les progrès, encourageant les initiatives et compréhensible par les familles. L'évaluation doit aussi permettre de </a:t>
            </a:r>
            <a:r>
              <a:rPr>
                <a:solidFill>
                  <a:srgbClr val="000000"/>
                </a:solidFill>
              </a:rPr>
              <a:t>mesurer le degré d'acquisition des connaissances et des compétences ainsi que la progression</a:t>
            </a:r>
            <a:r>
              <a:t> de l'élève.</a:t>
            </a:r>
          </a:p>
        </p:txBody>
      </p:sp>
      <p:sp>
        <p:nvSpPr>
          <p:cNvPr id="399" name="Shape 399"/>
          <p:cNvSpPr/>
          <p:nvPr/>
        </p:nvSpPr>
        <p:spPr>
          <a:xfrm>
            <a:off x="1204529" y="8545147"/>
            <a:ext cx="11710456"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defRPr sz="2200">
                <a:solidFill>
                  <a:srgbClr val="000000"/>
                </a:solidFill>
              </a:defRPr>
            </a:lvl1pPr>
          </a:lstStyle>
          <a:p>
            <a:r>
              <a:t>décret n° 2015-1929 du 31-12-2015 - J.O. du 3-1-2016 : Évaluation des acquis scolaires des élèves et livret scolaire, à l'école et au collège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bilans de fin de cycle</a:t>
            </a:r>
            <a:endParaRPr lang="fr-FR" dirty="0"/>
          </a:p>
        </p:txBody>
      </p:sp>
      <p:sp>
        <p:nvSpPr>
          <p:cNvPr id="3" name="Espace réservé du texte 2"/>
          <p:cNvSpPr>
            <a:spLocks noGrp="1"/>
          </p:cNvSpPr>
          <p:nvPr>
            <p:ph type="body" idx="1"/>
          </p:nvPr>
        </p:nvSpPr>
        <p:spPr/>
        <p:txBody>
          <a:bodyPr>
            <a:normAutofit fontScale="25000" lnSpcReduction="20000"/>
          </a:bodyPr>
          <a:lstStyle/>
          <a:p>
            <a:r>
              <a:rPr lang="fr-FR" dirty="0"/>
              <a:t>En fin d'année de sixième et de troisième un bilan de fin de cycle est établi pour chaque élève. Il indique le niveau de maîtrise des quatre composantes du premier domaine, et des quatre autres domaines du socle commun de connaissances, de compétences et de culture, suivant l'échelle :</a:t>
            </a:r>
          </a:p>
          <a:p>
            <a:r>
              <a:rPr lang="fr-FR" dirty="0" smtClean="0"/>
              <a:t> -   </a:t>
            </a:r>
            <a:r>
              <a:rPr lang="fr-FR" dirty="0"/>
              <a:t>maîtrise insuffisante</a:t>
            </a:r>
          </a:p>
          <a:p>
            <a:r>
              <a:rPr lang="fr-FR" dirty="0"/>
              <a:t>    maîtrise fragile</a:t>
            </a:r>
          </a:p>
          <a:p>
            <a:r>
              <a:rPr lang="fr-FR" dirty="0"/>
              <a:t>    maîtrise satisfaisante</a:t>
            </a:r>
          </a:p>
          <a:p>
            <a:r>
              <a:rPr lang="fr-FR" dirty="0"/>
              <a:t>    très bonne maîtrise</a:t>
            </a:r>
          </a:p>
          <a:p>
            <a:endParaRPr lang="fr-FR" dirty="0"/>
          </a:p>
          <a:p>
            <a:r>
              <a:rPr lang="fr-FR" dirty="0"/>
              <a:t>Ces bilans doivent également comporter une appréciation littérale sur les acquis scolaires du cycle et, le cas échéant, des conseils pour la suite de la scolarité.</a:t>
            </a:r>
          </a:p>
          <a:p>
            <a:endParaRPr lang="fr-FR" dirty="0"/>
          </a:p>
          <a:p>
            <a:r>
              <a:rPr lang="fr-FR" dirty="0"/>
              <a:t>Les bilans sont visés par le chef d'établissement ou son adjoint, par le professeur principal et par les parents ou le responsable légal.</a:t>
            </a:r>
          </a:p>
        </p:txBody>
      </p:sp>
    </p:spTree>
    <p:extLst>
      <p:ext uri="{BB962C8B-B14F-4D97-AF65-F5344CB8AC3E}">
        <p14:creationId xmlns:p14="http://schemas.microsoft.com/office/powerpoint/2010/main" val="379876036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fin de cycle</a:t>
            </a:r>
            <a:endParaRPr lang="fr-FR" dirty="0"/>
          </a:p>
        </p:txBody>
      </p:sp>
      <p:sp>
        <p:nvSpPr>
          <p:cNvPr id="3" name="Espace réservé du texte 2"/>
          <p:cNvSpPr>
            <a:spLocks noGrp="1"/>
          </p:cNvSpPr>
          <p:nvPr>
            <p:ph type="body" idx="1"/>
          </p:nvPr>
        </p:nvSpPr>
        <p:spPr/>
        <p:txBody>
          <a:bodyPr/>
          <a:lstStyle/>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3801124008"/>
              </p:ext>
            </p:extLst>
          </p:nvPr>
        </p:nvGraphicFramePr>
        <p:xfrm>
          <a:off x="3334048" y="1564432"/>
          <a:ext cx="5676900" cy="8020050"/>
        </p:xfrm>
        <a:graphic>
          <a:graphicData uri="http://schemas.openxmlformats.org/presentationml/2006/ole">
            <mc:AlternateContent xmlns:mc="http://schemas.openxmlformats.org/markup-compatibility/2006">
              <mc:Choice xmlns:v="urn:schemas-microsoft-com:vml" Requires="v">
                <p:oleObj spid="_x0000_s1032" name="Acrobat Document" r:id="rId3" imgW="5676857" imgH="8019997" progId="AcroExch.Document.11">
                  <p:embed/>
                </p:oleObj>
              </mc:Choice>
              <mc:Fallback>
                <p:oleObj name="Acrobat Document" r:id="rId3" imgW="5676857" imgH="8019997" progId="AcroExch.Document.11">
                  <p:embed/>
                  <p:pic>
                    <p:nvPicPr>
                      <p:cNvPr id="0" name=""/>
                      <p:cNvPicPr/>
                      <p:nvPr/>
                    </p:nvPicPr>
                    <p:blipFill>
                      <a:blip r:embed="rId4"/>
                      <a:stretch>
                        <a:fillRect/>
                      </a:stretch>
                    </p:blipFill>
                    <p:spPr>
                      <a:xfrm>
                        <a:off x="3334048" y="1564432"/>
                        <a:ext cx="5676900" cy="8020050"/>
                      </a:xfrm>
                      <a:prstGeom prst="rect">
                        <a:avLst/>
                      </a:prstGeom>
                    </p:spPr>
                  </p:pic>
                </p:oleObj>
              </mc:Fallback>
            </mc:AlternateContent>
          </a:graphicData>
        </a:graphic>
      </p:graphicFrame>
    </p:spTree>
    <p:extLst>
      <p:ext uri="{BB962C8B-B14F-4D97-AF65-F5344CB8AC3E}">
        <p14:creationId xmlns:p14="http://schemas.microsoft.com/office/powerpoint/2010/main" val="81448404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ressources </a:t>
            </a:r>
            <a:br>
              <a:rPr lang="fr-FR" dirty="0" smtClean="0"/>
            </a:br>
            <a:endParaRPr lang="fr-FR" dirty="0"/>
          </a:p>
        </p:txBody>
      </p:sp>
      <p:sp>
        <p:nvSpPr>
          <p:cNvPr id="3" name="Espace réservé du texte 2"/>
          <p:cNvSpPr>
            <a:spLocks noGrp="1"/>
          </p:cNvSpPr>
          <p:nvPr>
            <p:ph type="body" idx="1"/>
          </p:nvPr>
        </p:nvSpPr>
        <p:spPr/>
        <p:txBody>
          <a:bodyPr/>
          <a:lstStyle/>
          <a:p>
            <a:r>
              <a:rPr lang="fr-FR" dirty="0"/>
              <a:t>L’évaluation : ressources produites par le groupe thématique de l’académie de Versailles</a:t>
            </a:r>
          </a:p>
        </p:txBody>
      </p:sp>
    </p:spTree>
    <p:extLst>
      <p:ext uri="{BB962C8B-B14F-4D97-AF65-F5344CB8AC3E}">
        <p14:creationId xmlns:p14="http://schemas.microsoft.com/office/powerpoint/2010/main" val="48037790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ressources</a:t>
            </a:r>
            <a:endParaRPr lang="fr-FR" dirty="0"/>
          </a:p>
        </p:txBody>
      </p:sp>
      <p:sp>
        <p:nvSpPr>
          <p:cNvPr id="3" name="Espace réservé du texte 2"/>
          <p:cNvSpPr>
            <a:spLocks noGrp="1"/>
          </p:cNvSpPr>
          <p:nvPr>
            <p:ph type="body" idx="1"/>
          </p:nvPr>
        </p:nvSpPr>
        <p:spPr/>
        <p:txBody>
          <a:bodyPr>
            <a:normAutofit fontScale="40000" lnSpcReduction="20000"/>
          </a:bodyPr>
          <a:lstStyle/>
          <a:p>
            <a:r>
              <a:rPr lang="fr-FR" dirty="0" smtClean="0"/>
              <a:t>Ressource 1:Évaluation </a:t>
            </a:r>
            <a:r>
              <a:rPr lang="fr-FR" dirty="0"/>
              <a:t>dans le cadre de la réforme de la scolarité </a:t>
            </a:r>
            <a:r>
              <a:rPr lang="fr-FR" dirty="0" smtClean="0"/>
              <a:t>obligatoire</a:t>
            </a:r>
          </a:p>
          <a:p>
            <a:r>
              <a:rPr lang="fr-FR" dirty="0"/>
              <a:t>Ressource 2 : Activités évaluatives</a:t>
            </a:r>
            <a:endParaRPr lang="fr-FR" dirty="0" smtClean="0"/>
          </a:p>
          <a:p>
            <a:r>
              <a:rPr lang="fr-FR" dirty="0"/>
              <a:t>Ressource 3 : Implication de </a:t>
            </a:r>
            <a:r>
              <a:rPr lang="fr-FR" dirty="0" smtClean="0"/>
              <a:t>l’élève</a:t>
            </a:r>
          </a:p>
          <a:p>
            <a:r>
              <a:rPr lang="fr-FR" dirty="0" smtClean="0"/>
              <a:t>Ressource 4 :Évaluation </a:t>
            </a:r>
            <a:r>
              <a:rPr lang="fr-FR" dirty="0"/>
              <a:t>et instances </a:t>
            </a:r>
            <a:r>
              <a:rPr lang="fr-FR" dirty="0" smtClean="0"/>
              <a:t>pédagogiques</a:t>
            </a:r>
          </a:p>
          <a:p>
            <a:r>
              <a:rPr lang="fr-FR" dirty="0" smtClean="0"/>
              <a:t>Ressource 5 : l’évaluation positive.</a:t>
            </a:r>
          </a:p>
          <a:p>
            <a:r>
              <a:rPr lang="fr-FR" dirty="0"/>
              <a:t>Ressource 6 :Évaluation : nouveaux programmes et nouveau socle commun</a:t>
            </a:r>
            <a:endParaRPr lang="fr-FR" dirty="0" smtClean="0"/>
          </a:p>
          <a:p>
            <a:r>
              <a:rPr lang="fr-FR" dirty="0"/>
              <a:t>Ressource 7 :Contribution des disciplines à la construction des domaines du socle (cycle 4</a:t>
            </a:r>
            <a:r>
              <a:rPr lang="fr-FR" dirty="0" smtClean="0"/>
              <a:t>)</a:t>
            </a:r>
          </a:p>
          <a:p>
            <a:r>
              <a:rPr lang="fr-FR" dirty="0"/>
              <a:t>Ressource 8 :Le bilan périodique </a:t>
            </a:r>
          </a:p>
          <a:p>
            <a:endParaRPr lang="fr-FR" dirty="0"/>
          </a:p>
        </p:txBody>
      </p:sp>
    </p:spTree>
    <p:extLst>
      <p:ext uri="{BB962C8B-B14F-4D97-AF65-F5344CB8AC3E}">
        <p14:creationId xmlns:p14="http://schemas.microsoft.com/office/powerpoint/2010/main" val="678246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pPr>
              <a:defRPr sz="4500"/>
            </a:pPr>
            <a:r>
              <a:rPr dirty="0"/>
              <a:t>QUELQUES PRINCIPES DU SOCLE COMMUN</a:t>
            </a:r>
          </a:p>
          <a:p>
            <a:pPr>
              <a:defRPr sz="2500"/>
            </a:pPr>
            <a:r>
              <a:rPr dirty="0" smtClean="0"/>
              <a:t>(</a:t>
            </a:r>
            <a:r>
              <a:rPr lang="fr-FR" dirty="0" smtClean="0"/>
              <a:t>D</a:t>
            </a:r>
            <a:r>
              <a:rPr dirty="0" err="1" smtClean="0"/>
              <a:t>écret</a:t>
            </a:r>
            <a:r>
              <a:rPr dirty="0" smtClean="0"/>
              <a:t> </a:t>
            </a:r>
            <a:r>
              <a:rPr dirty="0"/>
              <a:t>n° 2015-372 du 31-3-2015, BOEN  n°17 du 23 </a:t>
            </a:r>
            <a:r>
              <a:rPr dirty="0" err="1"/>
              <a:t>avril</a:t>
            </a:r>
            <a:r>
              <a:rPr dirty="0"/>
              <a:t> 2015 , </a:t>
            </a:r>
            <a:r>
              <a:rPr dirty="0" err="1"/>
              <a:t>encart</a:t>
            </a:r>
            <a:r>
              <a:rPr dirty="0"/>
              <a:t>)</a:t>
            </a:r>
          </a:p>
        </p:txBody>
      </p:sp>
      <p:sp>
        <p:nvSpPr>
          <p:cNvPr id="135" name="Shape 135"/>
          <p:cNvSpPr>
            <a:spLocks noGrp="1"/>
          </p:cNvSpPr>
          <p:nvPr>
            <p:ph type="body" idx="1"/>
          </p:nvPr>
        </p:nvSpPr>
        <p:spPr>
          <a:prstGeom prst="rect">
            <a:avLst/>
          </a:prstGeom>
        </p:spPr>
        <p:txBody>
          <a:bodyPr>
            <a:normAutofit fontScale="92500" lnSpcReduction="10000"/>
          </a:bodyPr>
          <a:lstStyle/>
          <a:p>
            <a:pPr marL="374649" indent="-374649" defTabSz="344677">
              <a:spcBef>
                <a:spcPts val="2400"/>
              </a:spcBef>
              <a:buBlip>
                <a:blip r:embed="rId2"/>
              </a:buBlip>
              <a:defRPr sz="2714"/>
            </a:pPr>
            <a:r>
              <a:rPr dirty="0" err="1"/>
              <a:t>Socle</a:t>
            </a:r>
            <a:r>
              <a:rPr dirty="0"/>
              <a:t> </a:t>
            </a:r>
            <a:r>
              <a:rPr dirty="0" err="1"/>
              <a:t>décliné</a:t>
            </a:r>
            <a:r>
              <a:rPr dirty="0"/>
              <a:t> </a:t>
            </a:r>
            <a:r>
              <a:rPr dirty="0" err="1"/>
              <a:t>en</a:t>
            </a:r>
            <a:r>
              <a:rPr dirty="0"/>
              <a:t> cinq </a:t>
            </a:r>
            <a:r>
              <a:rPr dirty="0" err="1"/>
              <a:t>domaines</a:t>
            </a:r>
            <a:r>
              <a:rPr dirty="0"/>
              <a:t> qui </a:t>
            </a:r>
            <a:r>
              <a:rPr dirty="0" err="1"/>
              <a:t>définissent</a:t>
            </a:r>
            <a:r>
              <a:rPr dirty="0"/>
              <a:t> les grands </a:t>
            </a:r>
            <a:r>
              <a:rPr dirty="0" err="1"/>
              <a:t>enjeux</a:t>
            </a:r>
            <a:r>
              <a:rPr dirty="0"/>
              <a:t> de formation </a:t>
            </a:r>
            <a:r>
              <a:rPr dirty="0" err="1"/>
              <a:t>durant</a:t>
            </a:r>
            <a:r>
              <a:rPr dirty="0"/>
              <a:t> la </a:t>
            </a:r>
            <a:r>
              <a:rPr dirty="0" err="1"/>
              <a:t>scolarité</a:t>
            </a:r>
            <a:r>
              <a:rPr dirty="0"/>
              <a:t> </a:t>
            </a:r>
            <a:r>
              <a:rPr dirty="0" err="1"/>
              <a:t>obligatoire</a:t>
            </a:r>
            <a:r>
              <a:rPr dirty="0"/>
              <a:t> </a:t>
            </a:r>
          </a:p>
          <a:p>
            <a:pPr marL="374649" indent="-374649" defTabSz="344677">
              <a:spcBef>
                <a:spcPts val="2400"/>
              </a:spcBef>
              <a:buBlip>
                <a:blip r:embed="rId2"/>
              </a:buBlip>
              <a:defRPr sz="2714"/>
            </a:pPr>
            <a:r>
              <a:rPr lang="fr-FR" dirty="0" smtClean="0"/>
              <a:t>C</a:t>
            </a:r>
            <a:r>
              <a:rPr dirty="0" err="1" smtClean="0"/>
              <a:t>es</a:t>
            </a:r>
            <a:r>
              <a:rPr dirty="0" smtClean="0"/>
              <a:t> </a:t>
            </a:r>
            <a:r>
              <a:rPr dirty="0" err="1"/>
              <a:t>domaines</a:t>
            </a:r>
            <a:r>
              <a:rPr dirty="0"/>
              <a:t> </a:t>
            </a:r>
            <a:r>
              <a:rPr dirty="0" err="1"/>
              <a:t>sont</a:t>
            </a:r>
            <a:r>
              <a:rPr dirty="0"/>
              <a:t> </a:t>
            </a:r>
            <a:r>
              <a:rPr dirty="0" err="1"/>
              <a:t>eux-mêmes</a:t>
            </a:r>
            <a:r>
              <a:rPr dirty="0"/>
              <a:t> </a:t>
            </a:r>
            <a:r>
              <a:rPr dirty="0" err="1"/>
              <a:t>déclinés</a:t>
            </a:r>
            <a:r>
              <a:rPr dirty="0"/>
              <a:t> </a:t>
            </a:r>
            <a:r>
              <a:rPr dirty="0" err="1"/>
              <a:t>en</a:t>
            </a:r>
            <a:r>
              <a:rPr dirty="0"/>
              <a:t> </a:t>
            </a:r>
            <a:r>
              <a:rPr dirty="0" err="1"/>
              <a:t>objectifs</a:t>
            </a:r>
            <a:r>
              <a:rPr dirty="0"/>
              <a:t> de </a:t>
            </a:r>
            <a:r>
              <a:rPr dirty="0" err="1"/>
              <a:t>connaissances</a:t>
            </a:r>
            <a:r>
              <a:rPr dirty="0"/>
              <a:t> et de </a:t>
            </a:r>
            <a:r>
              <a:rPr dirty="0" err="1"/>
              <a:t>compétences</a:t>
            </a:r>
            <a:r>
              <a:rPr dirty="0"/>
              <a:t> pour la </a:t>
            </a:r>
            <a:r>
              <a:rPr dirty="0" err="1"/>
              <a:t>maîtrise</a:t>
            </a:r>
            <a:r>
              <a:rPr dirty="0"/>
              <a:t> du </a:t>
            </a:r>
            <a:r>
              <a:rPr dirty="0" err="1"/>
              <a:t>socle</a:t>
            </a:r>
            <a:r>
              <a:rPr dirty="0"/>
              <a:t> </a:t>
            </a:r>
            <a:r>
              <a:rPr dirty="0" err="1"/>
              <a:t>commun</a:t>
            </a:r>
            <a:r>
              <a:rPr dirty="0"/>
              <a:t>. </a:t>
            </a:r>
          </a:p>
          <a:p>
            <a:pPr marL="374649" indent="-374649" defTabSz="344677">
              <a:spcBef>
                <a:spcPts val="2400"/>
              </a:spcBef>
              <a:buBlip>
                <a:blip r:embed="rId2"/>
              </a:buBlip>
              <a:defRPr sz="2714"/>
            </a:pPr>
            <a:r>
              <a:rPr lang="fr-FR" dirty="0" smtClean="0"/>
              <a:t>L</a:t>
            </a:r>
            <a:r>
              <a:rPr dirty="0" err="1" smtClean="0"/>
              <a:t>es</a:t>
            </a:r>
            <a:r>
              <a:rPr dirty="0" smtClean="0"/>
              <a:t> </a:t>
            </a:r>
            <a:r>
              <a:rPr dirty="0" err="1"/>
              <a:t>programmes</a:t>
            </a:r>
            <a:r>
              <a:rPr dirty="0"/>
              <a:t> de </a:t>
            </a:r>
            <a:r>
              <a:rPr dirty="0" err="1"/>
              <a:t>chaque</a:t>
            </a:r>
            <a:r>
              <a:rPr dirty="0"/>
              <a:t> discipline </a:t>
            </a:r>
            <a:r>
              <a:rPr dirty="0" err="1"/>
              <a:t>ou</a:t>
            </a:r>
            <a:r>
              <a:rPr dirty="0"/>
              <a:t> </a:t>
            </a:r>
            <a:r>
              <a:rPr dirty="0" err="1" smtClean="0"/>
              <a:t>enseignement</a:t>
            </a:r>
            <a:r>
              <a:rPr lang="fr-FR" dirty="0" smtClean="0"/>
              <a:t>s</a:t>
            </a:r>
            <a:r>
              <a:rPr dirty="0" smtClean="0"/>
              <a:t> </a:t>
            </a:r>
            <a:r>
              <a:rPr dirty="0" err="1"/>
              <a:t>sont</a:t>
            </a:r>
            <a:r>
              <a:rPr dirty="0"/>
              <a:t> </a:t>
            </a:r>
            <a:r>
              <a:rPr dirty="0" err="1"/>
              <a:t>écrits</a:t>
            </a:r>
            <a:r>
              <a:rPr dirty="0"/>
              <a:t> pour </a:t>
            </a:r>
            <a:r>
              <a:rPr dirty="0" err="1"/>
              <a:t>répondre</a:t>
            </a:r>
            <a:r>
              <a:rPr dirty="0"/>
              <a:t> aux </a:t>
            </a:r>
            <a:r>
              <a:rPr dirty="0" err="1"/>
              <a:t>objectifs</a:t>
            </a:r>
            <a:r>
              <a:rPr dirty="0"/>
              <a:t> du </a:t>
            </a:r>
            <a:r>
              <a:rPr dirty="0" err="1"/>
              <a:t>socle</a:t>
            </a:r>
            <a:r>
              <a:rPr dirty="0"/>
              <a:t>. </a:t>
            </a:r>
          </a:p>
          <a:p>
            <a:pPr marL="374649" indent="-374649" defTabSz="344677">
              <a:spcBef>
                <a:spcPts val="2400"/>
              </a:spcBef>
              <a:buBlip>
                <a:blip r:embed="rId2"/>
              </a:buBlip>
              <a:defRPr sz="2714"/>
            </a:pPr>
            <a:r>
              <a:rPr dirty="0" err="1" smtClean="0"/>
              <a:t>Aussi</a:t>
            </a:r>
            <a:r>
              <a:rPr lang="fr-FR" dirty="0" smtClean="0"/>
              <a:t>,</a:t>
            </a:r>
            <a:r>
              <a:rPr dirty="0" smtClean="0"/>
              <a:t> </a:t>
            </a:r>
            <a:r>
              <a:rPr dirty="0" err="1"/>
              <a:t>chaque</a:t>
            </a:r>
            <a:r>
              <a:rPr dirty="0"/>
              <a:t> discipline et </a:t>
            </a:r>
            <a:r>
              <a:rPr dirty="0" err="1"/>
              <a:t>toute</a:t>
            </a:r>
            <a:r>
              <a:rPr dirty="0"/>
              <a:t> </a:t>
            </a:r>
            <a:r>
              <a:rPr dirty="0" err="1"/>
              <a:t>démarche</a:t>
            </a:r>
            <a:r>
              <a:rPr dirty="0"/>
              <a:t> </a:t>
            </a:r>
            <a:r>
              <a:rPr dirty="0" err="1"/>
              <a:t>éducative</a:t>
            </a:r>
            <a:r>
              <a:rPr dirty="0"/>
              <a:t> </a:t>
            </a:r>
            <a:r>
              <a:rPr dirty="0" err="1"/>
              <a:t>contribuent</a:t>
            </a:r>
            <a:r>
              <a:rPr dirty="0"/>
              <a:t> de </a:t>
            </a:r>
            <a:r>
              <a:rPr dirty="0" err="1"/>
              <a:t>façon</a:t>
            </a:r>
            <a:r>
              <a:rPr dirty="0"/>
              <a:t> </a:t>
            </a:r>
            <a:r>
              <a:rPr dirty="0" err="1"/>
              <a:t>conjointe</a:t>
            </a:r>
            <a:r>
              <a:rPr dirty="0"/>
              <a:t> et </a:t>
            </a:r>
            <a:r>
              <a:rPr dirty="0" err="1"/>
              <a:t>transversale</a:t>
            </a:r>
            <a:r>
              <a:rPr dirty="0"/>
              <a:t> à </a:t>
            </a:r>
            <a:r>
              <a:rPr dirty="0" err="1"/>
              <a:t>l’acquisition</a:t>
            </a:r>
            <a:r>
              <a:rPr dirty="0"/>
              <a:t> des cinq </a:t>
            </a:r>
            <a:r>
              <a:rPr dirty="0" err="1"/>
              <a:t>domaines</a:t>
            </a:r>
            <a:r>
              <a:rPr dirty="0"/>
              <a:t> du </a:t>
            </a:r>
            <a:r>
              <a:rPr dirty="0" err="1"/>
              <a:t>socle</a:t>
            </a:r>
            <a:r>
              <a:rPr dirty="0"/>
              <a:t>. </a:t>
            </a:r>
          </a:p>
          <a:p>
            <a:pPr marL="374649" indent="-374649" defTabSz="344677">
              <a:spcBef>
                <a:spcPts val="2400"/>
              </a:spcBef>
              <a:buBlip>
                <a:blip r:embed="rId2"/>
              </a:buBlip>
              <a:defRPr sz="2714"/>
            </a:pPr>
            <a:r>
              <a:rPr dirty="0"/>
              <a:t>La validation du </a:t>
            </a:r>
            <a:r>
              <a:rPr dirty="0" err="1"/>
              <a:t>socle</a:t>
            </a:r>
            <a:r>
              <a:rPr dirty="0"/>
              <a:t> </a:t>
            </a:r>
            <a:r>
              <a:rPr dirty="0" err="1"/>
              <a:t>nécessite</a:t>
            </a:r>
            <a:r>
              <a:rPr dirty="0"/>
              <a:t> la validation de </a:t>
            </a:r>
            <a:r>
              <a:rPr dirty="0" err="1"/>
              <a:t>chaque</a:t>
            </a:r>
            <a:r>
              <a:rPr dirty="0"/>
              <a:t> </a:t>
            </a:r>
            <a:r>
              <a:rPr dirty="0" err="1"/>
              <a:t>domaine</a:t>
            </a:r>
            <a:r>
              <a:rPr dirty="0"/>
              <a:t>, sans compensation possible entre les </a:t>
            </a:r>
            <a:r>
              <a:rPr dirty="0" err="1"/>
              <a:t>domaines</a:t>
            </a:r>
            <a:r>
              <a:rPr dirty="0"/>
              <a:t>. </a:t>
            </a:r>
            <a:r>
              <a:rPr dirty="0" err="1"/>
              <a:t>Chaque</a:t>
            </a:r>
            <a:r>
              <a:rPr dirty="0"/>
              <a:t> </a:t>
            </a:r>
            <a:r>
              <a:rPr dirty="0" err="1"/>
              <a:t>composante</a:t>
            </a:r>
            <a:r>
              <a:rPr dirty="0"/>
              <a:t> du </a:t>
            </a:r>
            <a:r>
              <a:rPr dirty="0" err="1"/>
              <a:t>domaine</a:t>
            </a:r>
            <a:r>
              <a:rPr dirty="0"/>
              <a:t> 1 </a:t>
            </a:r>
            <a:r>
              <a:rPr dirty="0" err="1"/>
              <a:t>doit</a:t>
            </a:r>
            <a:r>
              <a:rPr dirty="0"/>
              <a:t> </a:t>
            </a:r>
            <a:r>
              <a:rPr dirty="0" err="1"/>
              <a:t>être</a:t>
            </a:r>
            <a:r>
              <a:rPr dirty="0"/>
              <a:t> </a:t>
            </a:r>
            <a:r>
              <a:rPr dirty="0" err="1"/>
              <a:t>validée</a:t>
            </a:r>
            <a:r>
              <a:rPr dirty="0"/>
              <a:t> </a:t>
            </a:r>
            <a:r>
              <a:rPr dirty="0" err="1"/>
              <a:t>selon</a:t>
            </a:r>
            <a:r>
              <a:rPr dirty="0"/>
              <a:t> la </a:t>
            </a:r>
            <a:r>
              <a:rPr dirty="0" err="1"/>
              <a:t>même</a:t>
            </a:r>
            <a:r>
              <a:rPr dirty="0"/>
              <a:t> </a:t>
            </a:r>
            <a:r>
              <a:rPr dirty="0" err="1"/>
              <a:t>règle</a:t>
            </a:r>
            <a:r>
              <a:rPr dirty="0"/>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a:defRPr sz="5000"/>
            </a:lvl1pPr>
          </a:lstStyle>
          <a:p>
            <a:r>
              <a:t>Un outil pour évaluer les acquis du socle au quotidien</a:t>
            </a:r>
          </a:p>
        </p:txBody>
      </p:sp>
      <p:pic>
        <p:nvPicPr>
          <p:cNvPr id="138" name="RAE_Evaluation_socle_cycle_4_643746.pdf"/>
          <p:cNvPicPr>
            <a:picLocks noChangeAspect="1"/>
          </p:cNvPicPr>
          <p:nvPr/>
        </p:nvPicPr>
        <p:blipFill>
          <a:blip r:embed="rId2">
            <a:extLst/>
          </a:blip>
          <a:stretch>
            <a:fillRect/>
          </a:stretch>
        </p:blipFill>
        <p:spPr>
          <a:xfrm>
            <a:off x="1156398" y="1846097"/>
            <a:ext cx="10692004" cy="7560006"/>
          </a:xfrm>
          <a:prstGeom prst="rect">
            <a:avLst/>
          </a:prstGeom>
          <a:ln w="12700">
            <a:miter lim="400000"/>
          </a:ln>
        </p:spPr>
      </p:pic>
      <p:sp>
        <p:nvSpPr>
          <p:cNvPr id="139" name="Shape 139"/>
          <p:cNvSpPr/>
          <p:nvPr/>
        </p:nvSpPr>
        <p:spPr>
          <a:xfrm>
            <a:off x="1156398" y="983564"/>
            <a:ext cx="127001" cy="4529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1200">
                <a:solidFill>
                  <a:srgbClr val="454545"/>
                </a:solidFill>
                <a:latin typeface="Helvetica Neue"/>
                <a:ea typeface="Helvetica Neue"/>
                <a:cs typeface="Helvetica Neue"/>
                <a:sym typeface="Helvetica Neue"/>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exemple page doc dgesco.png"/>
          <p:cNvPicPr>
            <a:picLocks noChangeAspect="1"/>
          </p:cNvPicPr>
          <p:nvPr/>
        </p:nvPicPr>
        <p:blipFill>
          <a:blip r:embed="rId2">
            <a:extLst/>
          </a:blip>
          <a:stretch>
            <a:fillRect/>
          </a:stretch>
        </p:blipFill>
        <p:spPr>
          <a:xfrm>
            <a:off x="127000" y="410191"/>
            <a:ext cx="12366268" cy="8663669"/>
          </a:xfrm>
          <a:prstGeom prst="rect">
            <a:avLst/>
          </a:prstGeom>
          <a:ln w="12700">
            <a:miter lim="400000"/>
          </a:ln>
        </p:spPr>
      </p:pic>
      <p:pic>
        <p:nvPicPr>
          <p:cNvPr id="142" name="Image 141"/>
          <p:cNvPicPr>
            <a:picLocks/>
          </p:cNvPicPr>
          <p:nvPr/>
        </p:nvPicPr>
        <p:blipFill>
          <a:blip r:embed="rId3">
            <a:extLst/>
          </a:blip>
          <a:stretch>
            <a:fillRect/>
          </a:stretch>
        </p:blipFill>
        <p:spPr>
          <a:xfrm>
            <a:off x="369928" y="1479598"/>
            <a:ext cx="1837238" cy="2274221"/>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105972 0.006032" pathEditMode="relative">
                                      <p:cBhvr>
                                        <p:cTn id="6" dur="1000" fill="hold"/>
                                        <p:tgtEl>
                                          <p:spTgt spid="1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105972 0.006032 L 0.281666 0.006032" pathEditMode="relative">
                                      <p:cBhvr>
                                        <p:cTn id="10" dur="1000" fill="hold"/>
                                        <p:tgtEl>
                                          <p:spTgt spid="14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281666 0.006032 L 0.630966 0.000020" pathEditMode="relative">
                                      <p:cBhvr>
                                        <p:cTn id="14" dur="1000" fill="hold"/>
                                        <p:tgtEl>
                                          <p:spTgt spid="1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Group 156"/>
          <p:cNvGrpSpPr/>
          <p:nvPr/>
        </p:nvGrpSpPr>
        <p:grpSpPr>
          <a:xfrm>
            <a:off x="3067791" y="349873"/>
            <a:ext cx="6783585" cy="8644458"/>
            <a:chOff x="1184657" y="-125020"/>
            <a:chExt cx="6783583" cy="8644456"/>
          </a:xfrm>
        </p:grpSpPr>
        <p:grpSp>
          <p:nvGrpSpPr>
            <p:cNvPr id="153" name="Group 153"/>
            <p:cNvGrpSpPr/>
            <p:nvPr/>
          </p:nvGrpSpPr>
          <p:grpSpPr>
            <a:xfrm>
              <a:off x="1184657" y="-125020"/>
              <a:ext cx="6783583" cy="8644456"/>
              <a:chOff x="1184658" y="-125020"/>
              <a:chExt cx="6783581" cy="8644455"/>
            </a:xfrm>
          </p:grpSpPr>
          <p:sp>
            <p:nvSpPr>
              <p:cNvPr id="145" name="Shape 145"/>
              <p:cNvSpPr/>
              <p:nvPr/>
            </p:nvSpPr>
            <p:spPr>
              <a:xfrm>
                <a:off x="1184658" y="400516"/>
                <a:ext cx="6783581" cy="6783580"/>
              </a:xfrm>
              <a:prstGeom prst="ellipse">
                <a:avLst/>
              </a:prstGeom>
              <a:noFill/>
              <a:ln w="63500" cap="flat">
                <a:solidFill>
                  <a:schemeClr val="accent1">
                    <a:hueOff val="-317807"/>
                    <a:satOff val="15445"/>
                    <a:lumOff val="10392"/>
                  </a:schemeClr>
                </a:solidFill>
                <a:prstDash val="solid"/>
                <a:miter lim="400000"/>
              </a:ln>
              <a:effectLst/>
            </p:spPr>
            <p:txBody>
              <a:bodyPr wrap="square" lIns="50800" tIns="50800" rIns="50800" bIns="50800" numCol="1" anchor="ctr">
                <a:noAutofit/>
              </a:bodyPr>
              <a:lstStyle/>
              <a:p>
                <a:pPr>
                  <a:defRPr sz="3600">
                    <a:solidFill>
                      <a:srgbClr val="FFFFFF"/>
                    </a:solidFill>
                  </a:defRPr>
                </a:pPr>
                <a:endParaRPr dirty="0"/>
              </a:p>
            </p:txBody>
          </p:sp>
          <p:sp>
            <p:nvSpPr>
              <p:cNvPr id="146" name="Shape 146"/>
              <p:cNvSpPr/>
              <p:nvPr/>
            </p:nvSpPr>
            <p:spPr>
              <a:xfrm rot="18372686">
                <a:off x="-525720" y="1729423"/>
                <a:ext cx="4881799" cy="1172914"/>
              </a:xfrm>
              <a:prstGeom prst="roundRect">
                <a:avLst>
                  <a:gd name="adj" fmla="val 18747"/>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200">
                    <a:solidFill>
                      <a:srgbClr val="FFFFFF"/>
                    </a:solidFill>
                  </a:defRPr>
                </a:lvl1pPr>
              </a:lstStyle>
              <a:p>
                <a:r>
                  <a:rPr dirty="0" err="1"/>
                  <a:t>Enseigner</a:t>
                </a:r>
                <a:r>
                  <a:rPr dirty="0"/>
                  <a:t> et </a:t>
                </a:r>
                <a:r>
                  <a:rPr dirty="0" err="1"/>
                  <a:t>évaluer</a:t>
                </a:r>
                <a:r>
                  <a:rPr dirty="0"/>
                  <a:t> les </a:t>
                </a:r>
                <a:r>
                  <a:rPr dirty="0" err="1"/>
                  <a:t>compétences</a:t>
                </a:r>
                <a:endParaRPr dirty="0"/>
              </a:p>
            </p:txBody>
          </p:sp>
          <p:sp>
            <p:nvSpPr>
              <p:cNvPr id="147" name="Shape 147"/>
              <p:cNvSpPr/>
              <p:nvPr/>
            </p:nvSpPr>
            <p:spPr>
              <a:xfrm rot="3212800">
                <a:off x="5617471" y="1998802"/>
                <a:ext cx="3708644" cy="916254"/>
              </a:xfrm>
              <a:prstGeom prst="roundRect">
                <a:avLst>
                  <a:gd name="adj" fmla="val 23998"/>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200">
                    <a:solidFill>
                      <a:srgbClr val="FFFFFF"/>
                    </a:solidFill>
                  </a:defRPr>
                </a:lvl1pPr>
              </a:lstStyle>
              <a:p>
                <a:r>
                  <a:t>Bilans périodiques</a:t>
                </a:r>
              </a:p>
            </p:txBody>
          </p:sp>
          <p:sp>
            <p:nvSpPr>
              <p:cNvPr id="148" name="Shape 148"/>
              <p:cNvSpPr/>
              <p:nvPr/>
            </p:nvSpPr>
            <p:spPr>
              <a:xfrm>
                <a:off x="2666940" y="6605245"/>
                <a:ext cx="4123627" cy="916254"/>
              </a:xfrm>
              <a:prstGeom prst="roundRect">
                <a:avLst>
                  <a:gd name="adj" fmla="val 23998"/>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200">
                    <a:solidFill>
                      <a:srgbClr val="FFFFFF"/>
                    </a:solidFill>
                  </a:defRPr>
                </a:lvl1pPr>
              </a:lstStyle>
              <a:p>
                <a:r>
                  <a:t>Bilan de fin de cycle 4</a:t>
                </a:r>
              </a:p>
            </p:txBody>
          </p:sp>
          <p:sp>
            <p:nvSpPr>
              <p:cNvPr id="149" name="Shape 149"/>
              <p:cNvSpPr/>
              <p:nvPr/>
            </p:nvSpPr>
            <p:spPr>
              <a:xfrm>
                <a:off x="2338871" y="7716605"/>
                <a:ext cx="4779765" cy="802830"/>
              </a:xfrm>
              <a:prstGeom prst="roundRect">
                <a:avLst>
                  <a:gd name="adj" fmla="val 23729"/>
                </a:avLst>
              </a:prstGeom>
              <a:solidFill>
                <a:srgbClr val="DE5F00">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a:defRPr sz="3600"/>
                </a:pPr>
                <a:r>
                  <a:rPr sz="2400"/>
                  <a:t>évaluer la maîtrise des compétences du socle</a:t>
                </a:r>
              </a:p>
            </p:txBody>
          </p:sp>
          <p:sp>
            <p:nvSpPr>
              <p:cNvPr id="150" name="Shape 150"/>
              <p:cNvSpPr/>
              <p:nvPr/>
            </p:nvSpPr>
            <p:spPr>
              <a:xfrm rot="3125305">
                <a:off x="4105144" y="2702019"/>
                <a:ext cx="4779765" cy="1502209"/>
              </a:xfrm>
              <a:prstGeom prst="roundRect">
                <a:avLst>
                  <a:gd name="adj" fmla="val 16107"/>
                </a:avLst>
              </a:prstGeom>
              <a:solidFill>
                <a:srgbClr val="DE5F00">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rPr dirty="0" err="1"/>
                  <a:t>positionner</a:t>
                </a:r>
                <a:r>
                  <a:rPr dirty="0"/>
                  <a:t> </a:t>
                </a:r>
                <a:r>
                  <a:rPr dirty="0" err="1"/>
                  <a:t>l’élève</a:t>
                </a:r>
                <a:r>
                  <a:rPr dirty="0"/>
                  <a:t> sur les </a:t>
                </a:r>
                <a:r>
                  <a:rPr dirty="0" err="1"/>
                  <a:t>éléments</a:t>
                </a:r>
                <a:r>
                  <a:rPr dirty="0"/>
                  <a:t> du </a:t>
                </a:r>
                <a:r>
                  <a:rPr dirty="0" err="1"/>
                  <a:t>programme</a:t>
                </a:r>
                <a:r>
                  <a:rPr dirty="0"/>
                  <a:t> </a:t>
                </a:r>
                <a:r>
                  <a:rPr dirty="0" err="1"/>
                  <a:t>travaillés</a:t>
                </a:r>
                <a:r>
                  <a:rPr dirty="0"/>
                  <a:t> : acquisitions, </a:t>
                </a:r>
                <a:r>
                  <a:rPr dirty="0" err="1"/>
                  <a:t>progrès</a:t>
                </a:r>
                <a:r>
                  <a:rPr dirty="0"/>
                  <a:t>, </a:t>
                </a:r>
                <a:r>
                  <a:rPr dirty="0" err="1"/>
                  <a:t>difficultés</a:t>
                </a:r>
                <a:r>
                  <a:rPr dirty="0"/>
                  <a:t> </a:t>
                </a:r>
                <a:r>
                  <a:rPr dirty="0" err="1"/>
                  <a:t>éventuelles</a:t>
                </a:r>
                <a:endParaRPr dirty="0"/>
              </a:p>
            </p:txBody>
          </p:sp>
          <p:sp>
            <p:nvSpPr>
              <p:cNvPr id="151" name="Shape 151"/>
              <p:cNvSpPr/>
              <p:nvPr/>
            </p:nvSpPr>
            <p:spPr>
              <a:xfrm rot="180000">
                <a:off x="4238265" y="223606"/>
                <a:ext cx="1270001" cy="368102"/>
              </a:xfrm>
              <a:prstGeom prst="rightArrow">
                <a:avLst>
                  <a:gd name="adj1" fmla="val 32000"/>
                  <a:gd name="adj2" fmla="val 196003"/>
                </a:avLst>
              </a:prstGeom>
              <a:solidFill>
                <a:schemeClr val="accent1"/>
              </a:solidFill>
              <a:ln w="12700" cap="flat">
                <a:noFill/>
                <a:miter lim="400000"/>
              </a:ln>
              <a:effectLst/>
            </p:spPr>
            <p:txBody>
              <a:bodyPr wrap="square" lIns="50800" tIns="50800" rIns="50800" bIns="50800" numCol="1" anchor="ctr">
                <a:noAutofit/>
              </a:bodyPr>
              <a:lstStyle/>
              <a:p>
                <a:pPr>
                  <a:defRPr sz="3600">
                    <a:solidFill>
                      <a:srgbClr val="FFFFFF"/>
                    </a:solidFill>
                  </a:defRPr>
                </a:pPr>
                <a:endParaRPr/>
              </a:p>
            </p:txBody>
          </p:sp>
          <p:sp>
            <p:nvSpPr>
              <p:cNvPr id="152" name="Shape 152"/>
              <p:cNvSpPr/>
              <p:nvPr/>
            </p:nvSpPr>
            <p:spPr>
              <a:xfrm rot="8041960">
                <a:off x="6333765" y="6014806"/>
                <a:ext cx="1270001" cy="368102"/>
              </a:xfrm>
              <a:prstGeom prst="rightArrow">
                <a:avLst>
                  <a:gd name="adj1" fmla="val 32000"/>
                  <a:gd name="adj2" fmla="val 196003"/>
                </a:avLst>
              </a:prstGeom>
              <a:solidFill>
                <a:schemeClr val="accent1"/>
              </a:solidFill>
              <a:ln w="12700" cap="flat">
                <a:noFill/>
                <a:miter lim="400000"/>
              </a:ln>
              <a:effectLst/>
            </p:spPr>
            <p:txBody>
              <a:bodyPr wrap="square" lIns="50800" tIns="50800" rIns="50800" bIns="50800" numCol="1" anchor="ctr">
                <a:noAutofit/>
              </a:bodyPr>
              <a:lstStyle/>
              <a:p>
                <a:pPr>
                  <a:defRPr sz="3600">
                    <a:solidFill>
                      <a:srgbClr val="FFFFFF"/>
                    </a:solidFill>
                  </a:defRPr>
                </a:pPr>
                <a:endParaRPr/>
              </a:p>
            </p:txBody>
          </p:sp>
        </p:grpSp>
        <p:sp>
          <p:nvSpPr>
            <p:cNvPr id="154" name="Shape 154"/>
            <p:cNvSpPr/>
            <p:nvPr/>
          </p:nvSpPr>
          <p:spPr>
            <a:xfrm rot="18349882">
              <a:off x="910865" y="2573106"/>
              <a:ext cx="4060429" cy="786408"/>
            </a:xfrm>
            <a:prstGeom prst="roundRect">
              <a:avLst>
                <a:gd name="adj" fmla="val 24224"/>
              </a:avLst>
            </a:prstGeom>
            <a:solidFill>
              <a:srgbClr val="DE5F00">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des programmes cyclés et soclés</a:t>
              </a:r>
            </a:p>
          </p:txBody>
        </p:sp>
        <p:sp>
          <p:nvSpPr>
            <p:cNvPr id="155" name="Shape 155"/>
            <p:cNvSpPr/>
            <p:nvPr/>
          </p:nvSpPr>
          <p:spPr>
            <a:xfrm rot="14088199">
              <a:off x="1228365" y="5570306"/>
              <a:ext cx="1270001" cy="368102"/>
            </a:xfrm>
            <a:prstGeom prst="rightArrow">
              <a:avLst>
                <a:gd name="adj1" fmla="val 32000"/>
                <a:gd name="adj2" fmla="val 192552"/>
              </a:avLst>
            </a:prstGeom>
            <a:solidFill>
              <a:schemeClr val="accent1"/>
            </a:solidFill>
            <a:ln w="12700" cap="flat">
              <a:noFill/>
              <a:miter lim="400000"/>
            </a:ln>
            <a:effectLst/>
          </p:spPr>
          <p:txBody>
            <a:bodyPr wrap="square" lIns="50800" tIns="50800" rIns="50800" bIns="50800" numCol="1" anchor="ctr">
              <a:noAutofit/>
            </a:bodyPr>
            <a:lstStyle/>
            <a:p>
              <a:pPr>
                <a:defRPr sz="3600">
                  <a:solidFill>
                    <a:srgbClr val="FFFFFF"/>
                  </a:solidFill>
                </a:defRPr>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813767" y="254001"/>
            <a:ext cx="11353867" cy="1670472"/>
          </a:xfrm>
          <a:prstGeom prst="rect">
            <a:avLst/>
          </a:prstGeom>
        </p:spPr>
        <p:txBody>
          <a:bodyPr>
            <a:normAutofit fontScale="90000"/>
          </a:bodyPr>
          <a:lstStyle/>
          <a:p>
            <a:pPr>
              <a:defRPr sz="4200"/>
            </a:pPr>
            <a:r>
              <a:rPr sz="5100" dirty="0"/>
              <a:t>É</a:t>
            </a:r>
            <a:r>
              <a:rPr dirty="0"/>
              <a:t>VALUER LES ACQUIS DU DOMAINE 1 : DES LANGAGES POUR PENSER ET COMMUNIQUER</a:t>
            </a:r>
          </a:p>
        </p:txBody>
      </p:sp>
      <p:grpSp>
        <p:nvGrpSpPr>
          <p:cNvPr id="180" name="Group 180"/>
          <p:cNvGrpSpPr/>
          <p:nvPr/>
        </p:nvGrpSpPr>
        <p:grpSpPr>
          <a:xfrm>
            <a:off x="453729" y="2189683"/>
            <a:ext cx="11923986" cy="7518265"/>
            <a:chOff x="0" y="0"/>
            <a:chExt cx="11292845" cy="7518264"/>
          </a:xfrm>
        </p:grpSpPr>
        <p:sp>
          <p:nvSpPr>
            <p:cNvPr id="159" name="Shape 159"/>
            <p:cNvSpPr/>
            <p:nvPr/>
          </p:nvSpPr>
          <p:spPr>
            <a:xfrm>
              <a:off x="811437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160" name="Shape 160"/>
            <p:cNvSpPr/>
            <p:nvPr/>
          </p:nvSpPr>
          <p:spPr>
            <a:xfrm>
              <a:off x="78647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161" name="Shape 161"/>
            <p:cNvSpPr/>
            <p:nvPr/>
          </p:nvSpPr>
          <p:spPr>
            <a:xfrm>
              <a:off x="3196297"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162" name="Shape 162"/>
            <p:cNvSpPr/>
            <p:nvPr/>
          </p:nvSpPr>
          <p:spPr>
            <a:xfrm>
              <a:off x="5606122"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163" name="Shape 163"/>
            <p:cNvSpPr/>
            <p:nvPr/>
          </p:nvSpPr>
          <p:spPr>
            <a:xfrm>
              <a:off x="181113" y="1340916"/>
              <a:ext cx="2490938"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LA LANGUE FRANÇAISE À L’ORAL ET À L’ÉCRIT</a:t>
              </a:r>
            </a:p>
          </p:txBody>
        </p:sp>
        <p:sp>
          <p:nvSpPr>
            <p:cNvPr id="164" name="Shape 164"/>
            <p:cNvSpPr/>
            <p:nvPr/>
          </p:nvSpPr>
          <p:spPr>
            <a:xfrm>
              <a:off x="2924313" y="1340916"/>
              <a:ext cx="2490938"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UNE LANGUE ÉTRANGÈRE ET LE CAS ÉCHÉANT UNE LANGUE RÉGIONALE</a:t>
              </a:r>
            </a:p>
          </p:txBody>
        </p:sp>
        <p:sp>
          <p:nvSpPr>
            <p:cNvPr id="165" name="Shape 165"/>
            <p:cNvSpPr/>
            <p:nvPr/>
          </p:nvSpPr>
          <p:spPr>
            <a:xfrm>
              <a:off x="5667512" y="1340916"/>
              <a:ext cx="2925258"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LANGAGES MATHÉMATIQUES, SCIENTIFIQUES ET INFORMATIQUES</a:t>
              </a:r>
            </a:p>
          </p:txBody>
        </p:sp>
        <p:sp>
          <p:nvSpPr>
            <p:cNvPr id="166" name="Shape 166"/>
            <p:cNvSpPr/>
            <p:nvPr/>
          </p:nvSpPr>
          <p:spPr>
            <a:xfrm>
              <a:off x="8801907" y="1340915"/>
              <a:ext cx="2490938"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LANGUES DES ARTS ET DU CORPS</a:t>
              </a:r>
            </a:p>
          </p:txBody>
        </p:sp>
        <p:sp>
          <p:nvSpPr>
            <p:cNvPr id="167" name="Shape 167"/>
            <p:cNvSpPr/>
            <p:nvPr/>
          </p:nvSpPr>
          <p:spPr>
            <a:xfrm>
              <a:off x="472196" y="724445"/>
              <a:ext cx="10138372"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grpSp>
          <p:nvGrpSpPr>
            <p:cNvPr id="178" name="Group 178"/>
            <p:cNvGrpSpPr/>
            <p:nvPr/>
          </p:nvGrpSpPr>
          <p:grpSpPr>
            <a:xfrm>
              <a:off x="0" y="0"/>
              <a:ext cx="11082765" cy="650205"/>
              <a:chOff x="0" y="0"/>
              <a:chExt cx="11082764" cy="650204"/>
            </a:xfrm>
          </p:grpSpPr>
          <p:sp>
            <p:nvSpPr>
              <p:cNvPr id="168" name="Shape 168"/>
              <p:cNvSpPr/>
              <p:nvPr/>
            </p:nvSpPr>
            <p:spPr>
              <a:xfrm>
                <a:off x="0" y="0"/>
                <a:ext cx="1380396"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169" name="Shape 169"/>
              <p:cNvSpPr/>
              <p:nvPr/>
            </p:nvSpPr>
            <p:spPr>
              <a:xfrm>
                <a:off x="1463321"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170" name="Shape 170"/>
              <p:cNvSpPr/>
              <p:nvPr/>
            </p:nvSpPr>
            <p:spPr>
              <a:xfrm>
                <a:off x="2307566"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171" name="Shape 171"/>
              <p:cNvSpPr/>
              <p:nvPr/>
            </p:nvSpPr>
            <p:spPr>
              <a:xfrm>
                <a:off x="3151812" y="0"/>
                <a:ext cx="76132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172" name="Shape 172"/>
              <p:cNvSpPr/>
              <p:nvPr/>
            </p:nvSpPr>
            <p:spPr>
              <a:xfrm>
                <a:off x="3996058"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173" name="Shape 173"/>
              <p:cNvSpPr/>
              <p:nvPr/>
            </p:nvSpPr>
            <p:spPr>
              <a:xfrm>
                <a:off x="5256025"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174" name="Shape 174"/>
              <p:cNvSpPr/>
              <p:nvPr/>
            </p:nvSpPr>
            <p:spPr>
              <a:xfrm>
                <a:off x="7891702" y="0"/>
                <a:ext cx="1129361"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175" name="Shape 175"/>
              <p:cNvSpPr/>
              <p:nvPr/>
            </p:nvSpPr>
            <p:spPr>
              <a:xfrm>
                <a:off x="9078748" y="0"/>
                <a:ext cx="769289"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176" name="Shape 176"/>
              <p:cNvSpPr/>
              <p:nvPr/>
            </p:nvSpPr>
            <p:spPr>
              <a:xfrm>
                <a:off x="9905722" y="0"/>
                <a:ext cx="1177043"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177" name="Shape 177"/>
              <p:cNvSpPr/>
              <p:nvPr/>
            </p:nvSpPr>
            <p:spPr>
              <a:xfrm>
                <a:off x="6515993" y="0"/>
                <a:ext cx="1324234" cy="650205"/>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sp>
          <p:nvSpPr>
            <p:cNvPr id="179" name="Shape 179"/>
            <p:cNvSpPr/>
            <p:nvPr/>
          </p:nvSpPr>
          <p:spPr>
            <a:xfrm>
              <a:off x="616346" y="6868058"/>
              <a:ext cx="9602373" cy="650206"/>
            </a:xfrm>
            <a:prstGeom prst="roundRect">
              <a:avLst>
                <a:gd name="adj" fmla="val 28308"/>
              </a:avLst>
            </a:prstGeom>
            <a:solidFill>
              <a:schemeClr val="accent1">
                <a:hueOff val="-313507"/>
                <a:satOff val="34334"/>
                <a:lumOff val="-8266"/>
                <a:alpha val="62000"/>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rPr lang="fr-FR" dirty="0" smtClean="0"/>
                <a:t>D</a:t>
              </a:r>
              <a:r>
                <a:rPr dirty="0" err="1" smtClean="0"/>
                <a:t>écouverte</a:t>
              </a:r>
              <a:r>
                <a:rPr dirty="0" smtClean="0"/>
                <a:t> </a:t>
              </a:r>
              <a:r>
                <a:rPr dirty="0" err="1"/>
                <a:t>professionnelle</a:t>
              </a:r>
              <a:r>
                <a:rPr dirty="0"/>
                <a:t> </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669752" y="254000"/>
            <a:ext cx="11065048" cy="1973783"/>
          </a:xfrm>
          <a:prstGeom prst="rect">
            <a:avLst/>
          </a:prstGeom>
        </p:spPr>
        <p:txBody>
          <a:bodyPr>
            <a:normAutofit fontScale="90000"/>
          </a:bodyPr>
          <a:lstStyle/>
          <a:p>
            <a:pPr>
              <a:defRPr sz="4200"/>
            </a:pPr>
            <a:r>
              <a:rPr sz="5100" dirty="0"/>
              <a:t>É</a:t>
            </a:r>
            <a:r>
              <a:rPr dirty="0"/>
              <a:t>VALUER LES ACQUIS DU DOMAINE 1 : DES LANGAGES POUR PENSER ET COMMUNIQUER</a:t>
            </a:r>
          </a:p>
        </p:txBody>
      </p:sp>
      <p:grpSp>
        <p:nvGrpSpPr>
          <p:cNvPr id="204" name="Group 204"/>
          <p:cNvGrpSpPr/>
          <p:nvPr/>
        </p:nvGrpSpPr>
        <p:grpSpPr>
          <a:xfrm>
            <a:off x="902910" y="2227783"/>
            <a:ext cx="11198980" cy="7495134"/>
            <a:chOff x="0" y="0"/>
            <a:chExt cx="11198979" cy="7495132"/>
          </a:xfrm>
        </p:grpSpPr>
        <p:sp>
          <p:nvSpPr>
            <p:cNvPr id="183" name="Shape 183"/>
            <p:cNvSpPr/>
            <p:nvPr/>
          </p:nvSpPr>
          <p:spPr>
            <a:xfrm>
              <a:off x="861993" y="6844927"/>
              <a:ext cx="9468874" cy="650206"/>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DP</a:t>
              </a:r>
            </a:p>
          </p:txBody>
        </p:sp>
        <p:sp>
          <p:nvSpPr>
            <p:cNvPr id="184" name="Shape 184"/>
            <p:cNvSpPr/>
            <p:nvPr/>
          </p:nvSpPr>
          <p:spPr>
            <a:xfrm>
              <a:off x="8172480"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AVENIR</a:t>
              </a:r>
            </a:p>
          </p:txBody>
        </p:sp>
        <p:sp>
          <p:nvSpPr>
            <p:cNvPr id="185" name="Shape 185"/>
            <p:cNvSpPr/>
            <p:nvPr/>
          </p:nvSpPr>
          <p:spPr>
            <a:xfrm>
              <a:off x="844580"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PARCOURS CITOYEN</a:t>
              </a:r>
            </a:p>
          </p:txBody>
        </p:sp>
        <p:sp>
          <p:nvSpPr>
            <p:cNvPr id="186" name="Shape 186"/>
            <p:cNvSpPr/>
            <p:nvPr/>
          </p:nvSpPr>
          <p:spPr>
            <a:xfrm>
              <a:off x="3254405"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PÉAC</a:t>
              </a:r>
            </a:p>
          </p:txBody>
        </p:sp>
        <p:sp>
          <p:nvSpPr>
            <p:cNvPr id="187" name="Shape 187"/>
            <p:cNvSpPr/>
            <p:nvPr/>
          </p:nvSpPr>
          <p:spPr>
            <a:xfrm>
              <a:off x="5664230" y="5844256"/>
              <a:ext cx="2181920" cy="843361"/>
            </a:xfrm>
            <a:prstGeom prst="roundRect">
              <a:avLst>
                <a:gd name="adj" fmla="val 2258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SANTÉ</a:t>
              </a:r>
            </a:p>
          </p:txBody>
        </p:sp>
        <p:sp>
          <p:nvSpPr>
            <p:cNvPr id="188" name="Shape 188"/>
            <p:cNvSpPr/>
            <p:nvPr/>
          </p:nvSpPr>
          <p:spPr>
            <a:xfrm>
              <a:off x="239221" y="1340916"/>
              <a:ext cx="2490937" cy="4346030"/>
            </a:xfrm>
            <a:prstGeom prst="roundRect">
              <a:avLst>
                <a:gd name="adj" fmla="val 15000"/>
              </a:avLst>
            </a:prstGeom>
            <a:solidFill>
              <a:srgbClr val="E15C6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LA LANGUE FRANÇAISE À L’ORAL ET À L’ÉCRIT</a:t>
              </a:r>
            </a:p>
          </p:txBody>
        </p:sp>
        <p:sp>
          <p:nvSpPr>
            <p:cNvPr id="189" name="Shape 189"/>
            <p:cNvSpPr/>
            <p:nvPr/>
          </p:nvSpPr>
          <p:spPr>
            <a:xfrm>
              <a:off x="2982421" y="1340916"/>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UNE LANGUE ÉTRANGÈRE ET LE CAS ÉCHÉANT UNE LANGUE RÉGIONALE</a:t>
              </a:r>
            </a:p>
          </p:txBody>
        </p:sp>
        <p:sp>
          <p:nvSpPr>
            <p:cNvPr id="190" name="Shape 190"/>
            <p:cNvSpPr/>
            <p:nvPr/>
          </p:nvSpPr>
          <p:spPr>
            <a:xfrm>
              <a:off x="5725621" y="1340916"/>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LANGAGES MATHÉMATIQUES, SCIENTIFIQUES ET INFORMATIQUES</a:t>
              </a:r>
            </a:p>
          </p:txBody>
        </p:sp>
        <p:sp>
          <p:nvSpPr>
            <p:cNvPr id="191" name="Shape 191"/>
            <p:cNvSpPr/>
            <p:nvPr/>
          </p:nvSpPr>
          <p:spPr>
            <a:xfrm>
              <a:off x="8468821" y="1340916"/>
              <a:ext cx="2490937" cy="4346030"/>
            </a:xfrm>
            <a:prstGeom prst="roundRect">
              <a:avLst>
                <a:gd name="adj" fmla="val 15000"/>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2400">
                  <a:solidFill>
                    <a:srgbClr val="FFFFFF"/>
                  </a:solidFill>
                </a:defRPr>
              </a:pPr>
              <a:r>
                <a:t>COMPRENDRE</a:t>
              </a:r>
            </a:p>
            <a:p>
              <a:pPr>
                <a:defRPr sz="2400">
                  <a:solidFill>
                    <a:srgbClr val="FFFFFF"/>
                  </a:solidFill>
                </a:defRPr>
              </a:pPr>
              <a:r>
                <a:t>S’EXPRIMER EN UTILISANT LES LANGUES DES ARTS ET DU CORPS</a:t>
              </a:r>
            </a:p>
          </p:txBody>
        </p:sp>
        <p:sp>
          <p:nvSpPr>
            <p:cNvPr id="192" name="Shape 192"/>
            <p:cNvSpPr/>
            <p:nvPr/>
          </p:nvSpPr>
          <p:spPr>
            <a:xfrm>
              <a:off x="530304" y="724445"/>
              <a:ext cx="10138371" cy="542231"/>
            </a:xfrm>
            <a:prstGeom prst="roundRect">
              <a:avLst>
                <a:gd name="adj" fmla="val 35133"/>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defRPr>
              </a:lvl1pPr>
            </a:lstStyle>
            <a:p>
              <a:r>
                <a:t>DEUX EPI AU MOINS SUR DEUX THÉMATIQUES DIFFÉRENTES</a:t>
              </a:r>
            </a:p>
          </p:txBody>
        </p:sp>
        <p:grpSp>
          <p:nvGrpSpPr>
            <p:cNvPr id="203" name="Group 203"/>
            <p:cNvGrpSpPr/>
            <p:nvPr/>
          </p:nvGrpSpPr>
          <p:grpSpPr>
            <a:xfrm>
              <a:off x="0" y="0"/>
              <a:ext cx="11198980" cy="650205"/>
              <a:chOff x="0" y="0"/>
              <a:chExt cx="11198979" cy="650204"/>
            </a:xfrm>
          </p:grpSpPr>
          <p:sp>
            <p:nvSpPr>
              <p:cNvPr id="193" name="Shape 193"/>
              <p:cNvSpPr/>
              <p:nvPr/>
            </p:nvSpPr>
            <p:spPr>
              <a:xfrm>
                <a:off x="0" y="0"/>
                <a:ext cx="1496611"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Arts P</a:t>
                </a:r>
              </a:p>
            </p:txBody>
          </p:sp>
          <p:sp>
            <p:nvSpPr>
              <p:cNvPr id="194" name="Shape 194"/>
              <p:cNvSpPr/>
              <p:nvPr/>
            </p:nvSpPr>
            <p:spPr>
              <a:xfrm>
                <a:off x="1579536" y="0"/>
                <a:ext cx="761321"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EM</a:t>
                </a:r>
              </a:p>
            </p:txBody>
          </p:sp>
          <p:sp>
            <p:nvSpPr>
              <p:cNvPr id="195" name="Shape 195"/>
              <p:cNvSpPr/>
              <p:nvPr/>
            </p:nvSpPr>
            <p:spPr>
              <a:xfrm>
                <a:off x="2423782" y="0"/>
                <a:ext cx="761321"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EPS</a:t>
                </a:r>
              </a:p>
            </p:txBody>
          </p:sp>
          <p:sp>
            <p:nvSpPr>
              <p:cNvPr id="196" name="Shape 196"/>
              <p:cNvSpPr/>
              <p:nvPr/>
            </p:nvSpPr>
            <p:spPr>
              <a:xfrm>
                <a:off x="3268028" y="0"/>
                <a:ext cx="761320" cy="650205"/>
              </a:xfrm>
              <a:prstGeom prst="roundRect">
                <a:avLst>
                  <a:gd name="adj" fmla="val 28308"/>
                </a:avLst>
              </a:prstGeom>
              <a:solidFill>
                <a:schemeClr val="accent5">
                  <a:satOff val="19674"/>
                  <a:lumOff val="-2427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FR</a:t>
                </a:r>
              </a:p>
            </p:txBody>
          </p:sp>
          <p:sp>
            <p:nvSpPr>
              <p:cNvPr id="197" name="Shape 197"/>
              <p:cNvSpPr/>
              <p:nvPr/>
            </p:nvSpPr>
            <p:spPr>
              <a:xfrm>
                <a:off x="4112273" y="0"/>
                <a:ext cx="1177043"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HGEMC</a:t>
                </a:r>
              </a:p>
            </p:txBody>
          </p:sp>
          <p:sp>
            <p:nvSpPr>
              <p:cNvPr id="198" name="Shape 198"/>
              <p:cNvSpPr/>
              <p:nvPr/>
            </p:nvSpPr>
            <p:spPr>
              <a:xfrm>
                <a:off x="5372241" y="0"/>
                <a:ext cx="1177042"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MATHS</a:t>
                </a:r>
              </a:p>
            </p:txBody>
          </p:sp>
          <p:sp>
            <p:nvSpPr>
              <p:cNvPr id="199" name="Shape 199"/>
              <p:cNvSpPr/>
              <p:nvPr/>
            </p:nvSpPr>
            <p:spPr>
              <a:xfrm>
                <a:off x="8007918" y="0"/>
                <a:ext cx="1129361"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PHY-C</a:t>
                </a:r>
              </a:p>
            </p:txBody>
          </p:sp>
          <p:sp>
            <p:nvSpPr>
              <p:cNvPr id="200" name="Shape 200"/>
              <p:cNvSpPr/>
              <p:nvPr/>
            </p:nvSpPr>
            <p:spPr>
              <a:xfrm>
                <a:off x="9194963" y="0"/>
                <a:ext cx="769289"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SVT</a:t>
                </a:r>
              </a:p>
            </p:txBody>
          </p:sp>
          <p:sp>
            <p:nvSpPr>
              <p:cNvPr id="201" name="Shape 201"/>
              <p:cNvSpPr/>
              <p:nvPr/>
            </p:nvSpPr>
            <p:spPr>
              <a:xfrm>
                <a:off x="10021937" y="0"/>
                <a:ext cx="1177043"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TECHNO</a:t>
                </a:r>
              </a:p>
            </p:txBody>
          </p:sp>
          <p:sp>
            <p:nvSpPr>
              <p:cNvPr id="202" name="Shape 202"/>
              <p:cNvSpPr/>
              <p:nvPr/>
            </p:nvSpPr>
            <p:spPr>
              <a:xfrm>
                <a:off x="6632209" y="0"/>
                <a:ext cx="1324233" cy="650205"/>
              </a:xfrm>
              <a:prstGeom prst="roundRect">
                <a:avLst>
                  <a:gd name="adj" fmla="val 28308"/>
                </a:avLst>
              </a:prstGeom>
              <a:solidFill>
                <a:srgbClr val="EB2D1A">
                  <a:alpha val="62000"/>
                </a:srgb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r>
                  <a:t>LVE/R</a:t>
                </a:r>
              </a:p>
            </p:txBody>
          </p:sp>
        </p:grpSp>
      </p:grpSp>
    </p:spTree>
  </p:cSld>
  <p:clrMapOvr>
    <a:masterClrMapping/>
  </p:clrMapOvr>
  <p:transition spd="med"/>
</p:sld>
</file>

<file path=ppt/theme/theme1.xml><?xml version="1.0" encoding="utf-8"?>
<a:theme xmlns:a="http://schemas.openxmlformats.org/drawingml/2006/main"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TotalTime>
  <Words>2577</Words>
  <Application>Microsoft Office PowerPoint</Application>
  <PresentationFormat>Personnalisé</PresentationFormat>
  <Paragraphs>500</Paragraphs>
  <Slides>35</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37" baseType="lpstr">
      <vt:lpstr>GraphPaper</vt:lpstr>
      <vt:lpstr>Acrobat Document</vt:lpstr>
      <vt:lpstr>   COMMENT S’APPROPRIER LE LSU ?</vt:lpstr>
      <vt:lpstr>Présentation PowerPoint</vt:lpstr>
      <vt:lpstr>Présentation PowerPoint</vt:lpstr>
      <vt:lpstr>QUELQUES PRINCIPES DU SOCLE COMMUN (Décret n° 2015-372 du 31-3-2015, BOEN  n°17 du 23 avril 2015 , encart)</vt:lpstr>
      <vt:lpstr>Un outil pour évaluer les acquis du socle au quotidien</vt:lpstr>
      <vt:lpstr>Présentation PowerPoint</vt:lpstr>
      <vt:lpstr>Présentation PowerPoint</vt:lpstr>
      <vt:lpstr>ÉVALUER LES ACQUIS DU DOMAINE 1 : DES LANGAGES POUR PENSER ET COMMUNIQUER</vt:lpstr>
      <vt:lpstr>ÉVALUER LES ACQUIS DU DOMAINE 1 : DES LANGAGES POUR PENSER ET COMMUNIQUER</vt:lpstr>
      <vt:lpstr>EXEMPLE PHYSIQUE-CHIMIE</vt:lpstr>
      <vt:lpstr>EXEMPLE DE L’ÉDUCATION PHYSIQUE ET SPORTIVE</vt:lpstr>
      <vt:lpstr>ÉVALUER LES ACQUIS DU DOMAINE 1 : DES LANGAGES POUR PENSER ET COMMUNIQUER</vt:lpstr>
      <vt:lpstr>ÉVALUER LES ACQUIS DU DOMAINE 1 : DES LANGAGES POUR PENSER ET COMMUNIQUER</vt:lpstr>
      <vt:lpstr>D1, C3 : Contributions de l’EPS, du FR et de l’HGEMC</vt:lpstr>
      <vt:lpstr>D1, C3 : Contribution de l’HGEMC</vt:lpstr>
      <vt:lpstr>ÉVALUER LES ACQUIS DU DOMAINE 1 : DES LANGAGES POUR PENSER ET COMMUNIQUER</vt:lpstr>
      <vt:lpstr>Évaluer les acquis des domaines 2 et 3 : contributions de toutes les disciplines</vt:lpstr>
      <vt:lpstr>Un exemple d’EPI en lien avec un parcours</vt:lpstr>
      <vt:lpstr>Analyse autour de l’activité « réaliser des fiches formations »</vt:lpstr>
      <vt:lpstr>les parcours et l’application Folios </vt:lpstr>
      <vt:lpstr>Domaine 4 :LES SYSTÈMES NATURELS ET LES SYSTÈMES TECHNIQUES</vt:lpstr>
      <vt:lpstr>Proposition pédagogique en sciences physiques</vt:lpstr>
      <vt:lpstr>grille d’évaluation</vt:lpstr>
      <vt:lpstr>Domaine 5 :Les représentations du monde et de l’activité humaine</vt:lpstr>
      <vt:lpstr>Proposition pédagogique en géographie</vt:lpstr>
      <vt:lpstr>Un exemple de canevas de séquence pédagogique</vt:lpstr>
      <vt:lpstr>Construire avec les élèves des fiches de révision pour identifier les éléments de programme et les compétences qui seront évalués</vt:lpstr>
      <vt:lpstr>Les bilans périodiques</vt:lpstr>
      <vt:lpstr>Retour sur le bilan périodique :  </vt:lpstr>
      <vt:lpstr>extrait du bilan périodique du LSU</vt:lpstr>
      <vt:lpstr>l’évaluation positive dans les textes réglementaires</vt:lpstr>
      <vt:lpstr>Les bilans de fin de cycle</vt:lpstr>
      <vt:lpstr>Bilan fin de cycle</vt:lpstr>
      <vt:lpstr>Les ressources  </vt:lpstr>
      <vt:lpstr>Les ressources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S’APPROPRIER LE LSU ?</dc:title>
  <dc:creator>Dominique Nicolas</dc:creator>
  <cp:lastModifiedBy>Dominique Nicolas</cp:lastModifiedBy>
  <cp:revision>8</cp:revision>
  <dcterms:modified xsi:type="dcterms:W3CDTF">2017-05-30T08:14:22Z</dcterms:modified>
</cp:coreProperties>
</file>